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12"/>
  </p:notesMasterIdLst>
  <p:handoutMasterIdLst>
    <p:handoutMasterId r:id="rId13"/>
  </p:handoutMasterIdLst>
  <p:sldIdLst>
    <p:sldId id="279" r:id="rId3"/>
    <p:sldId id="287" r:id="rId4"/>
    <p:sldId id="274" r:id="rId5"/>
    <p:sldId id="273" r:id="rId6"/>
    <p:sldId id="271" r:id="rId7"/>
    <p:sldId id="283" r:id="rId8"/>
    <p:sldId id="282" r:id="rId9"/>
    <p:sldId id="289" r:id="rId10"/>
    <p:sldId id="288" r:id="rId11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6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03447BB-5D67-496B-8E87-E561075AD55C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2" autoAdjust="0"/>
    <p:restoredTop sz="94660"/>
  </p:normalViewPr>
  <p:slideViewPr>
    <p:cSldViewPr>
      <p:cViewPr varScale="1">
        <p:scale>
          <a:sx n="63" d="100"/>
          <a:sy n="63" d="100"/>
        </p:scale>
        <p:origin x="728" y="44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4C6E1-AF92-4FB7-A013-0B520EBC30AE}" type="datetimeFigureOut">
              <a:rPr lang="en-US"/>
              <a:t>4/9/2015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52D9BF-D574-4807-B36C-9E2A025BE82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067921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C10850-0874-4A61-99B4-D613C5E8D9EA}" type="datetimeFigureOut">
              <a:rPr lang="en-US"/>
              <a:t>4/9/2015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1EC53-F507-411E-9ADC-FBCFECE09D3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58182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sosceles Triangle 5"/>
          <p:cNvSpPr/>
          <p:nvPr/>
        </p:nvSpPr>
        <p:spPr>
          <a:xfrm>
            <a:off x="-1607" y="-1115"/>
            <a:ext cx="12190403" cy="6863692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8883" y="4140200"/>
            <a:ext cx="9751060" cy="1016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62" name="Rectangle 61"/>
          <p:cNvSpPr/>
          <p:nvPr/>
        </p:nvSpPr>
        <p:spPr bwMode="hidden">
          <a:xfrm>
            <a:off x="0" y="1905001"/>
            <a:ext cx="12188825" cy="214825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>
              <a:lnSpc>
                <a:spcPct val="90000"/>
              </a:lnSpc>
            </a:pPr>
            <a:endParaRPr sz="320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8883" y="1905002"/>
            <a:ext cx="9751060" cy="2147926"/>
          </a:xfrm>
        </p:spPr>
        <p:txBody>
          <a:bodyPr anchor="ctr">
            <a:normAutofit/>
          </a:bodyPr>
          <a:lstStyle>
            <a:lvl1pPr algn="ctr">
              <a:defRPr sz="4400" cap="all" normalizeH="0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lternate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115"/>
            <a:ext cx="7618016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1163" y="482600"/>
            <a:ext cx="3961368" cy="1422400"/>
          </a:xfrm>
        </p:spPr>
        <p:txBody>
          <a:bodyPr anchor="b" anchorCtr="0">
            <a:norm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07868" y="482600"/>
            <a:ext cx="6602281" cy="5842001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21163" y="2108200"/>
            <a:ext cx="3961368" cy="42672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6303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669581">
              <a:defRPr baseline="0"/>
            </a:lvl6pPr>
            <a:lvl7pPr marL="2669581">
              <a:defRPr baseline="0"/>
            </a:lvl7pPr>
            <a:lvl8pPr marL="2669581">
              <a:defRPr baseline="0"/>
            </a:lvl8pPr>
            <a:lvl9pPr marL="2669581"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4/9/2015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40043" y="482599"/>
            <a:ext cx="1843982" cy="57912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162" y="482599"/>
            <a:ext cx="9040045" cy="5791201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4/9/2015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4/9/2015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sosceles Triangle 5"/>
          <p:cNvSpPr/>
          <p:nvPr/>
        </p:nvSpPr>
        <p:spPr>
          <a:xfrm>
            <a:off x="-1607" y="-1115"/>
            <a:ext cx="12190403" cy="6863692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3" y="1524000"/>
            <a:ext cx="9751060" cy="1992597"/>
          </a:xfrm>
        </p:spPr>
        <p:txBody>
          <a:bodyPr anchor="b" anchorCtr="0">
            <a:noAutofit/>
          </a:bodyPr>
          <a:lstStyle>
            <a:lvl1pPr algn="ctr">
              <a:defRPr sz="4400" b="0" cap="all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3632200"/>
            <a:ext cx="9751060" cy="1016000"/>
          </a:xfrm>
        </p:spPr>
        <p:txBody>
          <a:bodyPr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4/9/2015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162" y="1803401"/>
            <a:ext cx="4977104" cy="4470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 marL="2669581">
              <a:defRPr sz="1400"/>
            </a:lvl7pPr>
            <a:lvl8pPr marL="2669581">
              <a:defRPr sz="1400"/>
            </a:lvl8pPr>
            <a:lvl9pPr marL="2669581"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7559" y="1803401"/>
            <a:ext cx="4977104" cy="4470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 baseline="0"/>
            </a:lvl6pPr>
            <a:lvl7pPr marL="2669581">
              <a:defRPr sz="1400" baseline="0"/>
            </a:lvl7pPr>
            <a:lvl8pPr marL="2669581">
              <a:defRPr sz="1400" baseline="0"/>
            </a:lvl8pPr>
            <a:lvl9pPr marL="2669581">
              <a:defRPr sz="14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4/9/2015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162" y="1803400"/>
            <a:ext cx="4977104" cy="9144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800" b="0">
                <a:solidFill>
                  <a:schemeClr val="tx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162" y="2717800"/>
            <a:ext cx="4977104" cy="3556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/>
            </a:lvl6pPr>
            <a:lvl7pPr marL="2669581">
              <a:defRPr sz="1400"/>
            </a:lvl7pPr>
            <a:lvl8pPr marL="2669581">
              <a:defRPr sz="1400"/>
            </a:lvl8pPr>
            <a:lvl9pPr marL="2669581"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7559" y="1803400"/>
            <a:ext cx="4977104" cy="9144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800" b="0">
                <a:solidFill>
                  <a:schemeClr val="tx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7559" y="2717800"/>
            <a:ext cx="4977104" cy="3556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/>
            </a:lvl6pPr>
            <a:lvl7pPr marL="2669581">
              <a:defRPr sz="1400"/>
            </a:lvl7pPr>
            <a:lvl8pPr marL="2669581">
              <a:defRPr sz="1400" baseline="0"/>
            </a:lvl8pPr>
            <a:lvl9pPr marL="2669581">
              <a:defRPr sz="14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4/9/2015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4/9/2015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-1115"/>
            <a:ext cx="7618016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1163" y="482600"/>
            <a:ext cx="3961368" cy="1422400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white">
          <a:xfrm>
            <a:off x="507868" y="482600"/>
            <a:ext cx="6602280" cy="584200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21163" y="2108200"/>
            <a:ext cx="3961368" cy="426720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sosceles Triangle 5"/>
          <p:cNvSpPr/>
          <p:nvPr/>
        </p:nvSpPr>
        <p:spPr>
          <a:xfrm>
            <a:off x="-1607" y="-1115"/>
            <a:ext cx="12190403" cy="6863692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-1115"/>
            <a:ext cx="6093594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9133" y="1905000"/>
            <a:ext cx="5180251" cy="1727200"/>
          </a:xfrm>
        </p:spPr>
        <p:txBody>
          <a:bodyPr anchor="b" anchorCtr="0">
            <a:norm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07869" y="482601"/>
            <a:ext cx="5077859" cy="5862706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9133" y="3733800"/>
            <a:ext cx="5180251" cy="17272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162" y="482600"/>
            <a:ext cx="10360501" cy="1219200"/>
          </a:xfrm>
          <a:prstGeom prst="rect">
            <a:avLst/>
          </a:prstGeom>
          <a:effectLst/>
        </p:spPr>
        <p:txBody>
          <a:bodyPr vert="horz" lIns="121899" tIns="60949" rIns="121899" bIns="60949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162" y="1803401"/>
            <a:ext cx="10360501" cy="44704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35324" y="6375400"/>
            <a:ext cx="1422030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3B9B9059-F1D6-41D0-95CF-D21CAA096B3A}" type="datetimeFigureOut">
              <a:rPr lang="en-US"/>
              <a:pPr/>
              <a:t>4/9/2015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162" y="6375400"/>
            <a:ext cx="7414869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41760" y="6375400"/>
            <a:ext cx="832903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E5FD5434-F838-4DD4-A17B-1CB1A1850DF4}" type="slidenum">
              <a:rPr/>
              <a:pPr/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82" r:id="rId10"/>
    <p:sldLayoutId id="2147483678" r:id="rId11"/>
    <p:sldLayoutId id="214748367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1218987" rtl="0" eaLnBrk="1" latinLnBrk="0" hangingPunct="1">
        <a:lnSpc>
          <a:spcPct val="8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1218987" rtl="0" eaLnBrk="1" latinLnBrk="0" hangingPunct="1">
        <a:lnSpc>
          <a:spcPct val="90000"/>
        </a:lnSpc>
        <a:spcBef>
          <a:spcPts val="1600"/>
        </a:spcBef>
        <a:buClr>
          <a:schemeClr val="tx2"/>
        </a:buClr>
        <a:buSzPct val="9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90000"/>
        <a:buFont typeface="Cambria" pitchFamily="18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100000"/>
        <a:buFont typeface="Cambria" pitchFamily="18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100000"/>
        <a:buFont typeface="Cambria" pitchFamily="18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100000"/>
        <a:buFont typeface="Cambria" pitchFamily="18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9BTTCsY7LXU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Topic 2:</a:t>
            </a:r>
            <a:br>
              <a:rPr lang="en-US" dirty="0" smtClean="0"/>
            </a:br>
            <a:r>
              <a:rPr lang="en-US" dirty="0" smtClean="0"/>
              <a:t>Torture and Execution in the Middle 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87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goals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/>
              <a:t>By the end of today’s lesson, students will be able to…</a:t>
            </a:r>
          </a:p>
          <a:p>
            <a:r>
              <a:rPr lang="en-US" sz="2400" dirty="0" smtClean="0"/>
              <a:t>Determine how well the punishment fit the crime in the medieval world and early modern period</a:t>
            </a:r>
          </a:p>
          <a:p>
            <a:r>
              <a:rPr lang="en-US" sz="2400" dirty="0" smtClean="0"/>
              <a:t>Understand the purpose of ‘show trials’ for public control</a:t>
            </a:r>
          </a:p>
          <a:p>
            <a:r>
              <a:rPr lang="en-US" sz="2400" dirty="0" smtClean="0"/>
              <a:t>Assess the difference between killing people vs. killing ideas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95219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Show trials</a:t>
            </a:r>
            <a:endParaRPr lang="en-CA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i="1" dirty="0" smtClean="0"/>
              <a:t>a </a:t>
            </a:r>
            <a:r>
              <a:rPr lang="en-CA" i="1" dirty="0"/>
              <a:t>public </a:t>
            </a:r>
            <a:r>
              <a:rPr lang="en-CA" b="1" i="1" dirty="0"/>
              <a:t>trial</a:t>
            </a:r>
            <a:r>
              <a:rPr lang="en-CA" i="1" dirty="0"/>
              <a:t> in which there is a strong connotation that the judicial authorities have already determined the guilt of the defendant</a:t>
            </a:r>
            <a:endParaRPr lang="en-CA" i="1" dirty="0"/>
          </a:p>
        </p:txBody>
      </p:sp>
    </p:spTree>
    <p:extLst>
      <p:ext uri="{BB962C8B-B14F-4D97-AF65-F5344CB8AC3E}">
        <p14:creationId xmlns:p14="http://schemas.microsoft.com/office/powerpoint/2010/main" val="3287000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‘show trials’?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During the Middle Ages (c.1100’s – 1500’s CE), punishment went beyond execution</a:t>
            </a:r>
          </a:p>
          <a:p>
            <a:r>
              <a:rPr lang="en-CA" dirty="0" smtClean="0"/>
              <a:t>Executions became public spectacles – all were welcomed and encouraged to attend (show trials)</a:t>
            </a:r>
          </a:p>
          <a:p>
            <a:r>
              <a:rPr lang="en-CA" dirty="0"/>
              <a:t>D</a:t>
            </a:r>
            <a:r>
              <a:rPr lang="en-CA" dirty="0" smtClean="0"/>
              <a:t>esigned to be as terrifying and brutal as possible to deter crime</a:t>
            </a:r>
          </a:p>
          <a:p>
            <a:r>
              <a:rPr lang="en-CA" dirty="0" smtClean="0"/>
              <a:t>Reserved for most severe crimes</a:t>
            </a:r>
            <a:endParaRPr lang="en-CA" dirty="0"/>
          </a:p>
        </p:txBody>
      </p:sp>
      <p:pic>
        <p:nvPicPr>
          <p:cNvPr id="1026" name="Picture 2" descr="https://bshistorian.files.wordpress.com/2012/02/hanging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428" y="1988840"/>
            <a:ext cx="5239198" cy="3488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6923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treason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i="1" dirty="0"/>
              <a:t>the offense of acting to overthrow one's government or to harm or </a:t>
            </a:r>
            <a:r>
              <a:rPr lang="en-CA" i="1" dirty="0" smtClean="0"/>
              <a:t>kill its’</a:t>
            </a:r>
            <a:r>
              <a:rPr lang="en-CA" i="1" dirty="0"/>
              <a:t> sovereign.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969558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Braveheart, 1995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Hollywood movie depicting the life of William Wallace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Became a Scottish patriot fighting the English in a war of independence in the late 1200’s 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Eventually captured and tried for treason by the English…</a:t>
            </a:r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2050" name="Picture 2" descr="http://fc08.deviantart.net/fs26/i/2008/041/a/c/Braveheart_by_LOLTravis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518" y="482600"/>
            <a:ext cx="4667376" cy="584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1363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Freeeeeedom</a:t>
            </a:r>
            <a:r>
              <a:rPr lang="en-CA" dirty="0" smtClean="0"/>
              <a:t>!!!!!!!!!!!!!!!!!!!!!!!!!!!!!!!!!!!!!!!!!!!!!!!!!!!!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>
                <a:hlinkClick r:id="rId2"/>
              </a:rPr>
              <a:t>https</a:t>
            </a:r>
            <a:r>
              <a:rPr lang="en-CA" dirty="0">
                <a:hlinkClick r:id="rId2"/>
              </a:rPr>
              <a:t>://</a:t>
            </a:r>
            <a:r>
              <a:rPr lang="en-CA" dirty="0" smtClean="0">
                <a:hlinkClick r:id="rId2"/>
              </a:rPr>
              <a:t>www.youtube.com/watch?v=9BTTCsY7LXU</a:t>
            </a:r>
            <a:endParaRPr lang="en-CA" dirty="0" smtClean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32661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Book burnings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What is the difference between killing people and killing ideas?</a:t>
            </a:r>
          </a:p>
          <a:p>
            <a:r>
              <a:rPr lang="en-CA" dirty="0" smtClean="0"/>
              <a:t>How might you kill an idea?</a:t>
            </a:r>
          </a:p>
          <a:p>
            <a:pPr lvl="1"/>
            <a:r>
              <a:rPr lang="en-CA" dirty="0" smtClean="0"/>
              <a:t>Book burnings:</a:t>
            </a:r>
          </a:p>
          <a:p>
            <a:pPr lvl="2"/>
            <a:r>
              <a:rPr lang="en-CA" dirty="0" smtClean="0"/>
              <a:t>During the middle ages, thousands of books not welcomed by the Catholic Church were burned </a:t>
            </a:r>
          </a:p>
          <a:p>
            <a:pPr lvl="2"/>
            <a:r>
              <a:rPr lang="en-CA" dirty="0" smtClean="0"/>
              <a:t>Martin Luther’s German Bible, John Wycliffe’s English Bible</a:t>
            </a:r>
          </a:p>
          <a:p>
            <a:pPr lvl="2"/>
            <a:r>
              <a:rPr lang="en-CA" dirty="0" smtClean="0"/>
              <a:t>Nazi Germany – books written by Jewish scholars burned in public</a:t>
            </a:r>
          </a:p>
        </p:txBody>
      </p:sp>
    </p:spTree>
    <p:extLst>
      <p:ext uri="{BB962C8B-B14F-4D97-AF65-F5344CB8AC3E}">
        <p14:creationId xmlns:p14="http://schemas.microsoft.com/office/powerpoint/2010/main" val="2311991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Your task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Refer to your textbook pgs. 92-95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Read the information, and complete the handout ‘Punishment in Medieval Times’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Copy all definitions from this topic into your notebooks under the proper title ‘The Medieval and Early Modern Period’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Once finished, refer to your chart: ‘Torture and Execution Concept Chart’ – fill in the blanks for the first two topics in the text (Torture and Execution in Ancient World and Medieval Times)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262221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d Radial 16x9">
  <a:themeElements>
    <a:clrScheme name="RedRadial_16x9">
      <a:dk1>
        <a:sysClr val="windowText" lastClr="000000"/>
      </a:dk1>
      <a:lt1>
        <a:sysClr val="window" lastClr="FFFFFF"/>
      </a:lt1>
      <a:dk2>
        <a:srgbClr val="960000"/>
      </a:dk2>
      <a:lt2>
        <a:srgbClr val="BCB49E"/>
      </a:lt2>
      <a:accent1>
        <a:srgbClr val="DDA859"/>
      </a:accent1>
      <a:accent2>
        <a:srgbClr val="968A68"/>
      </a:accent2>
      <a:accent3>
        <a:srgbClr val="D3432B"/>
      </a:accent3>
      <a:accent4>
        <a:srgbClr val="BD9B47"/>
      </a:accent4>
      <a:accent5>
        <a:srgbClr val="618F91"/>
      </a:accent5>
      <a:accent6>
        <a:srgbClr val="DD7323"/>
      </a:accent6>
      <a:hlink>
        <a:srgbClr val="DDA859"/>
      </a:hlink>
      <a:folHlink>
        <a:srgbClr val="968A68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xtreme Shadow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8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RedRadial_16x9">
      <a:dk1>
        <a:sysClr val="windowText" lastClr="000000"/>
      </a:dk1>
      <a:lt1>
        <a:sysClr val="window" lastClr="FFFFFF"/>
      </a:lt1>
      <a:dk2>
        <a:srgbClr val="960000"/>
      </a:dk2>
      <a:lt2>
        <a:srgbClr val="BCB49E"/>
      </a:lt2>
      <a:accent1>
        <a:srgbClr val="DDA859"/>
      </a:accent1>
      <a:accent2>
        <a:srgbClr val="968A68"/>
      </a:accent2>
      <a:accent3>
        <a:srgbClr val="D3432B"/>
      </a:accent3>
      <a:accent4>
        <a:srgbClr val="BD9B47"/>
      </a:accent4>
      <a:accent5>
        <a:srgbClr val="618F91"/>
      </a:accent5>
      <a:accent6>
        <a:srgbClr val="DD7323"/>
      </a:accent6>
      <a:hlink>
        <a:srgbClr val="DDA859"/>
      </a:hlink>
      <a:folHlink>
        <a:srgbClr val="968A68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xtreme Shadow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RedRadial_16x9">
      <a:dk1>
        <a:sysClr val="windowText" lastClr="000000"/>
      </a:dk1>
      <a:lt1>
        <a:sysClr val="window" lastClr="FFFFFF"/>
      </a:lt1>
      <a:dk2>
        <a:srgbClr val="960000"/>
      </a:dk2>
      <a:lt2>
        <a:srgbClr val="BCB49E"/>
      </a:lt2>
      <a:accent1>
        <a:srgbClr val="DDA859"/>
      </a:accent1>
      <a:accent2>
        <a:srgbClr val="968A68"/>
      </a:accent2>
      <a:accent3>
        <a:srgbClr val="D3432B"/>
      </a:accent3>
      <a:accent4>
        <a:srgbClr val="BD9B47"/>
      </a:accent4>
      <a:accent5>
        <a:srgbClr val="618F91"/>
      </a:accent5>
      <a:accent6>
        <a:srgbClr val="DD7323"/>
      </a:accent6>
      <a:hlink>
        <a:srgbClr val="DDA859"/>
      </a:hlink>
      <a:folHlink>
        <a:srgbClr val="968A68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xtreme Shadow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A765CE0-A8A0-42E0-82D2-3F870DB4D5F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Red radial lines presentation (widescreen)</Template>
  <TotalTime>0</TotalTime>
  <Words>298</Words>
  <Application>Microsoft Office PowerPoint</Application>
  <PresentationFormat>Custom</PresentationFormat>
  <Paragraphs>33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Cambria</vt:lpstr>
      <vt:lpstr>Red Radial 16x9</vt:lpstr>
      <vt:lpstr>Topic 2: Torture and Execution in the Middle Ages</vt:lpstr>
      <vt:lpstr>Learning goals</vt:lpstr>
      <vt:lpstr>Show trials</vt:lpstr>
      <vt:lpstr>Why ‘show trials’?</vt:lpstr>
      <vt:lpstr>treason</vt:lpstr>
      <vt:lpstr>Braveheart, 1995</vt:lpstr>
      <vt:lpstr>Freeeeeedom!!!!!!!!!!!!!!!!!!!!!!!!!!!!!!!!!!!!!!!!!!!!!!!!!!!!</vt:lpstr>
      <vt:lpstr>Book burnings</vt:lpstr>
      <vt:lpstr>Your task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2015-04-09T14:31:33Z</dcterms:created>
  <dcterms:modified xsi:type="dcterms:W3CDTF">2015-04-09T16:57:15Z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TC028048959991</vt:lpwstr>
  </property>
</Properties>
</file>