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8" r:id="rId3"/>
    <p:sldId id="260" r:id="rId4"/>
    <p:sldId id="276" r:id="rId5"/>
    <p:sldId id="261" r:id="rId6"/>
    <p:sldId id="262" r:id="rId7"/>
    <p:sldId id="263" r:id="rId8"/>
    <p:sldId id="275" r:id="rId9"/>
    <p:sldId id="264" r:id="rId10"/>
    <p:sldId id="267" r:id="rId11"/>
    <p:sldId id="266" r:id="rId12"/>
    <p:sldId id="265" r:id="rId13"/>
    <p:sldId id="268" r:id="rId14"/>
    <p:sldId id="269" r:id="rId15"/>
    <p:sldId id="270" r:id="rId16"/>
    <p:sldId id="271" r:id="rId17"/>
    <p:sldId id="272" r:id="rId18"/>
    <p:sldId id="273" r:id="rId19"/>
    <p:sldId id="274" r:id="rId20"/>
  </p:sldIdLst>
  <p:sldSz cx="13439775" cy="7559675"/>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47" d="100"/>
          <a:sy n="47" d="100"/>
        </p:scale>
        <p:origin x="1616" y="8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42F606-9E0F-498D-AFE7-9505A5A64036}" type="doc">
      <dgm:prSet loTypeId="urn:microsoft.com/office/officeart/2005/8/layout/pyramid1" loCatId="pyramid" qsTypeId="urn:microsoft.com/office/officeart/2005/8/quickstyle/simple1" qsCatId="simple" csTypeId="urn:microsoft.com/office/officeart/2005/8/colors/accent1_2" csCatId="accent1" phldr="1"/>
      <dgm:spPr/>
    </dgm:pt>
    <dgm:pt modelId="{F96A4A8B-2B38-4615-81EA-67F91E838480}">
      <dgm:prSet phldrT="[Text]"/>
      <dgm:spPr/>
      <dgm:t>
        <a:bodyPr/>
        <a:lstStyle/>
        <a:p>
          <a:r>
            <a:rPr lang="en-CA" dirty="0" smtClean="0"/>
            <a:t>Constitutional Law</a:t>
          </a:r>
          <a:endParaRPr lang="en-CA" dirty="0"/>
        </a:p>
      </dgm:t>
    </dgm:pt>
    <dgm:pt modelId="{9C5C46DD-DBE9-420A-8B3B-EA199911CBE5}" type="parTrans" cxnId="{B03EF07E-ACF5-46E7-8374-CE2FA534AD01}">
      <dgm:prSet/>
      <dgm:spPr/>
      <dgm:t>
        <a:bodyPr/>
        <a:lstStyle/>
        <a:p>
          <a:endParaRPr lang="en-CA"/>
        </a:p>
      </dgm:t>
    </dgm:pt>
    <dgm:pt modelId="{5DCF112A-F21A-4073-A58E-3B5186F3A0D4}" type="sibTrans" cxnId="{B03EF07E-ACF5-46E7-8374-CE2FA534AD01}">
      <dgm:prSet/>
      <dgm:spPr/>
      <dgm:t>
        <a:bodyPr/>
        <a:lstStyle/>
        <a:p>
          <a:endParaRPr lang="en-CA"/>
        </a:p>
      </dgm:t>
    </dgm:pt>
    <dgm:pt modelId="{643019A7-9C52-4F6F-A647-24310C06E4C3}">
      <dgm:prSet phldrT="[Text]"/>
      <dgm:spPr/>
      <dgm:t>
        <a:bodyPr/>
        <a:lstStyle/>
        <a:p>
          <a:r>
            <a:rPr lang="en-CA" dirty="0" smtClean="0"/>
            <a:t>Statute Law</a:t>
          </a:r>
          <a:endParaRPr lang="en-CA" dirty="0"/>
        </a:p>
      </dgm:t>
    </dgm:pt>
    <dgm:pt modelId="{E3BAAEB2-21E1-4C2E-900D-C3FD9A8539F9}" type="parTrans" cxnId="{60A18A1D-38BB-49B3-9D54-6DA3C8B36A81}">
      <dgm:prSet/>
      <dgm:spPr/>
      <dgm:t>
        <a:bodyPr/>
        <a:lstStyle/>
        <a:p>
          <a:endParaRPr lang="en-CA"/>
        </a:p>
      </dgm:t>
    </dgm:pt>
    <dgm:pt modelId="{227435D2-B1AD-474D-BCBA-AD513F5BE275}" type="sibTrans" cxnId="{60A18A1D-38BB-49B3-9D54-6DA3C8B36A81}">
      <dgm:prSet/>
      <dgm:spPr/>
      <dgm:t>
        <a:bodyPr/>
        <a:lstStyle/>
        <a:p>
          <a:endParaRPr lang="en-CA"/>
        </a:p>
      </dgm:t>
    </dgm:pt>
    <dgm:pt modelId="{C272CB2B-600C-4FEF-A4E3-EE9B1C5DBD6E}">
      <dgm:prSet phldrT="[Text]"/>
      <dgm:spPr/>
      <dgm:t>
        <a:bodyPr/>
        <a:lstStyle/>
        <a:p>
          <a:r>
            <a:rPr lang="en-CA" dirty="0" smtClean="0"/>
            <a:t>Common Law</a:t>
          </a:r>
          <a:endParaRPr lang="en-CA" dirty="0"/>
        </a:p>
      </dgm:t>
    </dgm:pt>
    <dgm:pt modelId="{3441B709-0A81-4B56-A4B4-B4A1AD820431}" type="parTrans" cxnId="{90BD8C28-DD43-4E68-956F-DE7D2D3D40BA}">
      <dgm:prSet/>
      <dgm:spPr/>
      <dgm:t>
        <a:bodyPr/>
        <a:lstStyle/>
        <a:p>
          <a:endParaRPr lang="en-CA"/>
        </a:p>
      </dgm:t>
    </dgm:pt>
    <dgm:pt modelId="{2240214A-0140-41E3-B3E2-1D1477C6D03A}" type="sibTrans" cxnId="{90BD8C28-DD43-4E68-956F-DE7D2D3D40BA}">
      <dgm:prSet/>
      <dgm:spPr/>
      <dgm:t>
        <a:bodyPr/>
        <a:lstStyle/>
        <a:p>
          <a:endParaRPr lang="en-CA"/>
        </a:p>
      </dgm:t>
    </dgm:pt>
    <dgm:pt modelId="{EEE79009-3027-423E-BC92-9CD38789FA17}" type="pres">
      <dgm:prSet presAssocID="{C142F606-9E0F-498D-AFE7-9505A5A64036}" presName="Name0" presStyleCnt="0">
        <dgm:presLayoutVars>
          <dgm:dir/>
          <dgm:animLvl val="lvl"/>
          <dgm:resizeHandles val="exact"/>
        </dgm:presLayoutVars>
      </dgm:prSet>
      <dgm:spPr/>
    </dgm:pt>
    <dgm:pt modelId="{3FEB3792-983C-43FB-ABF2-2FF309F37C4D}" type="pres">
      <dgm:prSet presAssocID="{F96A4A8B-2B38-4615-81EA-67F91E838480}" presName="Name8" presStyleCnt="0"/>
      <dgm:spPr/>
    </dgm:pt>
    <dgm:pt modelId="{6F1637F9-271A-4AF9-BFEF-EDC4C580F5D9}" type="pres">
      <dgm:prSet presAssocID="{F96A4A8B-2B38-4615-81EA-67F91E838480}" presName="level" presStyleLbl="node1" presStyleIdx="0" presStyleCnt="3">
        <dgm:presLayoutVars>
          <dgm:chMax val="1"/>
          <dgm:bulletEnabled val="1"/>
        </dgm:presLayoutVars>
      </dgm:prSet>
      <dgm:spPr/>
    </dgm:pt>
    <dgm:pt modelId="{C5D436FD-D9DB-49D2-AF45-D37FF3CDFA04}" type="pres">
      <dgm:prSet presAssocID="{F96A4A8B-2B38-4615-81EA-67F91E838480}" presName="levelTx" presStyleLbl="revTx" presStyleIdx="0" presStyleCnt="0">
        <dgm:presLayoutVars>
          <dgm:chMax val="1"/>
          <dgm:bulletEnabled val="1"/>
        </dgm:presLayoutVars>
      </dgm:prSet>
      <dgm:spPr/>
    </dgm:pt>
    <dgm:pt modelId="{BF304166-E816-4FCF-8B9E-6D26ABFBABD7}" type="pres">
      <dgm:prSet presAssocID="{643019A7-9C52-4F6F-A647-24310C06E4C3}" presName="Name8" presStyleCnt="0"/>
      <dgm:spPr/>
    </dgm:pt>
    <dgm:pt modelId="{041A91FC-8E06-4F7C-AB4A-BA745D8DBFEF}" type="pres">
      <dgm:prSet presAssocID="{643019A7-9C52-4F6F-A647-24310C06E4C3}" presName="level" presStyleLbl="node1" presStyleIdx="1" presStyleCnt="3">
        <dgm:presLayoutVars>
          <dgm:chMax val="1"/>
          <dgm:bulletEnabled val="1"/>
        </dgm:presLayoutVars>
      </dgm:prSet>
      <dgm:spPr/>
    </dgm:pt>
    <dgm:pt modelId="{3764CBCD-C56E-4604-8B11-5C7D4943B8EF}" type="pres">
      <dgm:prSet presAssocID="{643019A7-9C52-4F6F-A647-24310C06E4C3}" presName="levelTx" presStyleLbl="revTx" presStyleIdx="0" presStyleCnt="0">
        <dgm:presLayoutVars>
          <dgm:chMax val="1"/>
          <dgm:bulletEnabled val="1"/>
        </dgm:presLayoutVars>
      </dgm:prSet>
      <dgm:spPr/>
    </dgm:pt>
    <dgm:pt modelId="{D8C0C53F-3DA1-46EF-A05E-D3DBAB6C2CC2}" type="pres">
      <dgm:prSet presAssocID="{C272CB2B-600C-4FEF-A4E3-EE9B1C5DBD6E}" presName="Name8" presStyleCnt="0"/>
      <dgm:spPr/>
    </dgm:pt>
    <dgm:pt modelId="{BCAF2179-2004-46C0-8272-0E452456FBCA}" type="pres">
      <dgm:prSet presAssocID="{C272CB2B-600C-4FEF-A4E3-EE9B1C5DBD6E}" presName="level" presStyleLbl="node1" presStyleIdx="2" presStyleCnt="3">
        <dgm:presLayoutVars>
          <dgm:chMax val="1"/>
          <dgm:bulletEnabled val="1"/>
        </dgm:presLayoutVars>
      </dgm:prSet>
      <dgm:spPr/>
      <dgm:t>
        <a:bodyPr/>
        <a:lstStyle/>
        <a:p>
          <a:endParaRPr lang="en-CA"/>
        </a:p>
      </dgm:t>
    </dgm:pt>
    <dgm:pt modelId="{A3D6FFF9-B3E2-4FEC-9EB6-1B23EC89AAFF}" type="pres">
      <dgm:prSet presAssocID="{C272CB2B-600C-4FEF-A4E3-EE9B1C5DBD6E}" presName="levelTx" presStyleLbl="revTx" presStyleIdx="0" presStyleCnt="0">
        <dgm:presLayoutVars>
          <dgm:chMax val="1"/>
          <dgm:bulletEnabled val="1"/>
        </dgm:presLayoutVars>
      </dgm:prSet>
      <dgm:spPr/>
      <dgm:t>
        <a:bodyPr/>
        <a:lstStyle/>
        <a:p>
          <a:endParaRPr lang="en-CA"/>
        </a:p>
      </dgm:t>
    </dgm:pt>
  </dgm:ptLst>
  <dgm:cxnLst>
    <dgm:cxn modelId="{D8ADBE33-E9A9-4F86-8FE8-9D4BC52EC101}" type="presOf" srcId="{643019A7-9C52-4F6F-A647-24310C06E4C3}" destId="{3764CBCD-C56E-4604-8B11-5C7D4943B8EF}" srcOrd="1" destOrd="0" presId="urn:microsoft.com/office/officeart/2005/8/layout/pyramid1"/>
    <dgm:cxn modelId="{60A18A1D-38BB-49B3-9D54-6DA3C8B36A81}" srcId="{C142F606-9E0F-498D-AFE7-9505A5A64036}" destId="{643019A7-9C52-4F6F-A647-24310C06E4C3}" srcOrd="1" destOrd="0" parTransId="{E3BAAEB2-21E1-4C2E-900D-C3FD9A8539F9}" sibTransId="{227435D2-B1AD-474D-BCBA-AD513F5BE275}"/>
    <dgm:cxn modelId="{6972B94B-26B3-45F6-91B5-01F373B8711B}" type="presOf" srcId="{C142F606-9E0F-498D-AFE7-9505A5A64036}" destId="{EEE79009-3027-423E-BC92-9CD38789FA17}" srcOrd="0" destOrd="0" presId="urn:microsoft.com/office/officeart/2005/8/layout/pyramid1"/>
    <dgm:cxn modelId="{DF97F42D-649D-4A26-8E28-4AB5CB8B34CC}" type="presOf" srcId="{C272CB2B-600C-4FEF-A4E3-EE9B1C5DBD6E}" destId="{A3D6FFF9-B3E2-4FEC-9EB6-1B23EC89AAFF}" srcOrd="1" destOrd="0" presId="urn:microsoft.com/office/officeart/2005/8/layout/pyramid1"/>
    <dgm:cxn modelId="{90BD8C28-DD43-4E68-956F-DE7D2D3D40BA}" srcId="{C142F606-9E0F-498D-AFE7-9505A5A64036}" destId="{C272CB2B-600C-4FEF-A4E3-EE9B1C5DBD6E}" srcOrd="2" destOrd="0" parTransId="{3441B709-0A81-4B56-A4B4-B4A1AD820431}" sibTransId="{2240214A-0140-41E3-B3E2-1D1477C6D03A}"/>
    <dgm:cxn modelId="{66F5B67D-FF1B-4EDB-962A-C7C72F4797F4}" type="presOf" srcId="{F96A4A8B-2B38-4615-81EA-67F91E838480}" destId="{6F1637F9-271A-4AF9-BFEF-EDC4C580F5D9}" srcOrd="0" destOrd="0" presId="urn:microsoft.com/office/officeart/2005/8/layout/pyramid1"/>
    <dgm:cxn modelId="{BE5C46B7-859F-49EB-B964-723ABEA20923}" type="presOf" srcId="{643019A7-9C52-4F6F-A647-24310C06E4C3}" destId="{041A91FC-8E06-4F7C-AB4A-BA745D8DBFEF}" srcOrd="0" destOrd="0" presId="urn:microsoft.com/office/officeart/2005/8/layout/pyramid1"/>
    <dgm:cxn modelId="{740A5325-01D5-465D-9615-F59EABFBB1E5}" type="presOf" srcId="{C272CB2B-600C-4FEF-A4E3-EE9B1C5DBD6E}" destId="{BCAF2179-2004-46C0-8272-0E452456FBCA}" srcOrd="0" destOrd="0" presId="urn:microsoft.com/office/officeart/2005/8/layout/pyramid1"/>
    <dgm:cxn modelId="{F2637ECE-0B10-424F-933E-B73935A912F1}" type="presOf" srcId="{F96A4A8B-2B38-4615-81EA-67F91E838480}" destId="{C5D436FD-D9DB-49D2-AF45-D37FF3CDFA04}" srcOrd="1" destOrd="0" presId="urn:microsoft.com/office/officeart/2005/8/layout/pyramid1"/>
    <dgm:cxn modelId="{B03EF07E-ACF5-46E7-8374-CE2FA534AD01}" srcId="{C142F606-9E0F-498D-AFE7-9505A5A64036}" destId="{F96A4A8B-2B38-4615-81EA-67F91E838480}" srcOrd="0" destOrd="0" parTransId="{9C5C46DD-DBE9-420A-8B3B-EA199911CBE5}" sibTransId="{5DCF112A-F21A-4073-A58E-3B5186F3A0D4}"/>
    <dgm:cxn modelId="{22B1510D-5AE6-4996-A610-5348369C7462}" type="presParOf" srcId="{EEE79009-3027-423E-BC92-9CD38789FA17}" destId="{3FEB3792-983C-43FB-ABF2-2FF309F37C4D}" srcOrd="0" destOrd="0" presId="urn:microsoft.com/office/officeart/2005/8/layout/pyramid1"/>
    <dgm:cxn modelId="{7FD6B846-6E12-4953-9845-701294AEF72C}" type="presParOf" srcId="{3FEB3792-983C-43FB-ABF2-2FF309F37C4D}" destId="{6F1637F9-271A-4AF9-BFEF-EDC4C580F5D9}" srcOrd="0" destOrd="0" presId="urn:microsoft.com/office/officeart/2005/8/layout/pyramid1"/>
    <dgm:cxn modelId="{3F976AF6-3978-4289-AB4D-18646C1F7DB1}" type="presParOf" srcId="{3FEB3792-983C-43FB-ABF2-2FF309F37C4D}" destId="{C5D436FD-D9DB-49D2-AF45-D37FF3CDFA04}" srcOrd="1" destOrd="0" presId="urn:microsoft.com/office/officeart/2005/8/layout/pyramid1"/>
    <dgm:cxn modelId="{4FB4E94F-95BA-49E4-B568-EAE80D0822B9}" type="presParOf" srcId="{EEE79009-3027-423E-BC92-9CD38789FA17}" destId="{BF304166-E816-4FCF-8B9E-6D26ABFBABD7}" srcOrd="1" destOrd="0" presId="urn:microsoft.com/office/officeart/2005/8/layout/pyramid1"/>
    <dgm:cxn modelId="{9092F87A-2222-479F-ADE0-82AC90FBF49F}" type="presParOf" srcId="{BF304166-E816-4FCF-8B9E-6D26ABFBABD7}" destId="{041A91FC-8E06-4F7C-AB4A-BA745D8DBFEF}" srcOrd="0" destOrd="0" presId="urn:microsoft.com/office/officeart/2005/8/layout/pyramid1"/>
    <dgm:cxn modelId="{A25D58CE-D539-4D5D-A46A-DFFEC563A772}" type="presParOf" srcId="{BF304166-E816-4FCF-8B9E-6D26ABFBABD7}" destId="{3764CBCD-C56E-4604-8B11-5C7D4943B8EF}" srcOrd="1" destOrd="0" presId="urn:microsoft.com/office/officeart/2005/8/layout/pyramid1"/>
    <dgm:cxn modelId="{E504BC80-11AC-40D5-96BF-753DA7A0B7CF}" type="presParOf" srcId="{EEE79009-3027-423E-BC92-9CD38789FA17}" destId="{D8C0C53F-3DA1-46EF-A05E-D3DBAB6C2CC2}" srcOrd="2" destOrd="0" presId="urn:microsoft.com/office/officeart/2005/8/layout/pyramid1"/>
    <dgm:cxn modelId="{9A7228C8-78E1-4C16-95FA-4AA6E5BAF76B}" type="presParOf" srcId="{D8C0C53F-3DA1-46EF-A05E-D3DBAB6C2CC2}" destId="{BCAF2179-2004-46C0-8272-0E452456FBCA}" srcOrd="0" destOrd="0" presId="urn:microsoft.com/office/officeart/2005/8/layout/pyramid1"/>
    <dgm:cxn modelId="{1E35E5A0-5983-4D94-9E92-F5ED6F5ACA39}" type="presParOf" srcId="{D8C0C53F-3DA1-46EF-A05E-D3DBAB6C2CC2}" destId="{A3D6FFF9-B3E2-4FEC-9EB6-1B23EC89AAF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637F9-271A-4AF9-BFEF-EDC4C580F5D9}">
      <dsp:nvSpPr>
        <dsp:cNvPr id="0" name=""/>
        <dsp:cNvSpPr/>
      </dsp:nvSpPr>
      <dsp:spPr>
        <a:xfrm>
          <a:off x="2986616" y="0"/>
          <a:ext cx="2986616" cy="1991077"/>
        </a:xfrm>
        <a:prstGeom prst="trapezoid">
          <a:avLst>
            <a:gd name="adj" fmla="val 7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CA" sz="3900" kern="1200" dirty="0" smtClean="0"/>
            <a:t>Constitutional Law</a:t>
          </a:r>
          <a:endParaRPr lang="en-CA" sz="3900" kern="1200" dirty="0"/>
        </a:p>
      </dsp:txBody>
      <dsp:txXfrm>
        <a:off x="2986616" y="0"/>
        <a:ext cx="2986616" cy="1991077"/>
      </dsp:txXfrm>
    </dsp:sp>
    <dsp:sp modelId="{041A91FC-8E06-4F7C-AB4A-BA745D8DBFEF}">
      <dsp:nvSpPr>
        <dsp:cNvPr id="0" name=""/>
        <dsp:cNvSpPr/>
      </dsp:nvSpPr>
      <dsp:spPr>
        <a:xfrm>
          <a:off x="1493308" y="1991077"/>
          <a:ext cx="5973233" cy="1991077"/>
        </a:xfrm>
        <a:prstGeom prst="trapezoid">
          <a:avLst>
            <a:gd name="adj" fmla="val 7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CA" sz="3900" kern="1200" dirty="0" smtClean="0"/>
            <a:t>Statute Law</a:t>
          </a:r>
          <a:endParaRPr lang="en-CA" sz="3900" kern="1200" dirty="0"/>
        </a:p>
      </dsp:txBody>
      <dsp:txXfrm>
        <a:off x="2538624" y="1991077"/>
        <a:ext cx="3882601" cy="1991077"/>
      </dsp:txXfrm>
    </dsp:sp>
    <dsp:sp modelId="{BCAF2179-2004-46C0-8272-0E452456FBCA}">
      <dsp:nvSpPr>
        <dsp:cNvPr id="0" name=""/>
        <dsp:cNvSpPr/>
      </dsp:nvSpPr>
      <dsp:spPr>
        <a:xfrm>
          <a:off x="0" y="3982155"/>
          <a:ext cx="8959850" cy="1991077"/>
        </a:xfrm>
        <a:prstGeom prst="trapezoid">
          <a:avLst>
            <a:gd name="adj" fmla="val 7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733550">
            <a:lnSpc>
              <a:spcPct val="90000"/>
            </a:lnSpc>
            <a:spcBef>
              <a:spcPct val="0"/>
            </a:spcBef>
            <a:spcAft>
              <a:spcPct val="35000"/>
            </a:spcAft>
          </a:pPr>
          <a:r>
            <a:rPr lang="en-CA" sz="3900" kern="1200" dirty="0" smtClean="0"/>
            <a:t>Common Law</a:t>
          </a:r>
          <a:endParaRPr lang="en-CA" sz="3900" kern="1200" dirty="0"/>
        </a:p>
      </dsp:txBody>
      <dsp:txXfrm>
        <a:off x="1567973" y="3982155"/>
        <a:ext cx="5823902" cy="1991077"/>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0714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490538" y="1027113"/>
            <a:ext cx="6578600" cy="3700462"/>
          </a:xfrm>
          <a:prstGeom prst="rect">
            <a:avLst/>
          </a:prstGeom>
          <a:noFill/>
          <a:ln>
            <a:noFill/>
            <a:prstDash val="solid"/>
          </a:ln>
        </p:spPr>
      </p:sp>
      <p:sp>
        <p:nvSpPr>
          <p:cNvPr id="3" name="Notes Placeholder 2"/>
          <p:cNvSpPr txBox="1">
            <a:spLocks noGrp="1"/>
          </p:cNvSpPr>
          <p:nvPr>
            <p:ph type="body" sz="quarter" idx="3"/>
          </p:nvPr>
        </p:nvSpPr>
        <p:spPr>
          <a:xfrm>
            <a:off x="1169636" y="5086798"/>
            <a:ext cx="5226116" cy="4107237"/>
          </a:xfrm>
          <a:prstGeom prst="rect">
            <a:avLst/>
          </a:prstGeom>
          <a:noFill/>
          <a:ln>
            <a:noFill/>
          </a:ln>
        </p:spPr>
        <p:txBody>
          <a:bodyPr vert="horz" wrap="square" lIns="0" tIns="0" rIns="0" bIns="0" anchor="t" anchorCtr="0" compatLnSpc="1">
            <a:noAutofit/>
          </a:bodyPr>
          <a:lstStyle/>
          <a:p>
            <a:pPr lvl="0"/>
            <a:endParaRPr lang="en-US"/>
          </a:p>
        </p:txBody>
      </p:sp>
    </p:spTree>
    <p:extLst>
      <p:ext uri="{BB962C8B-B14F-4D97-AF65-F5344CB8AC3E}">
        <p14:creationId xmlns:p14="http://schemas.microsoft.com/office/powerpoint/2010/main" val="2392225754"/>
      </p:ext>
    </p:extLst>
  </p:cSld>
  <p:clrMap bg1="lt1" tx1="dk1" bg2="lt2" tx2="dk2" accent1="accent1" accent2="accent2" accent3="accent3" accent4="accent4" accent5="accent5" accent6="accent6" hlink="hlink" folHlink="folHlink"/>
  <p:notesStyle>
    <a:lvl1pPr marL="0" marR="0" lvl="0" indent="0" defTabSz="914400" rtl="0" fontAlgn="auto" hangingPunct="0">
      <a:lnSpc>
        <a:spcPct val="100000"/>
      </a:lnSpc>
      <a:spcBef>
        <a:spcPts val="0"/>
      </a:spcBef>
      <a:spcAft>
        <a:spcPts val="0"/>
      </a:spcAft>
      <a:buNone/>
      <a:tabLst/>
      <a:defRPr lang="en-US" sz="2400" b="0" i="0" u="none" strike="noStrike" kern="0" cap="none" spc="0" baseline="0">
        <a:solidFill>
          <a:srgbClr val="000000"/>
        </a:solidFill>
        <a:uFillTx/>
        <a:latin typeface="Thorndale" pitchFamily="18"/>
        <a:cs typeface="Arial Unicode MS"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 y="812800"/>
            <a:ext cx="71262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55998" y="5078522"/>
            <a:ext cx="6047640" cy="4811042"/>
          </a:xfrm>
        </p:spPr>
        <p:txBody>
          <a:bodyPr>
            <a:spAutoFit/>
          </a:bodyPr>
          <a:lstStyle/>
          <a:p>
            <a:endParaRPr lang="en-CA"/>
          </a:p>
        </p:txBody>
      </p:sp>
    </p:spTree>
    <p:extLst>
      <p:ext uri="{BB962C8B-B14F-4D97-AF65-F5344CB8AC3E}">
        <p14:creationId xmlns:p14="http://schemas.microsoft.com/office/powerpoint/2010/main" val="3557106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 y="812800"/>
            <a:ext cx="71262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55998" y="5078522"/>
            <a:ext cx="6047640" cy="4811042"/>
          </a:xfrm>
        </p:spPr>
        <p:txBody>
          <a:bodyPr>
            <a:spAutoFit/>
          </a:bodyPr>
          <a:lstStyle/>
          <a:p>
            <a:endParaRPr lang="en-CA"/>
          </a:p>
        </p:txBody>
      </p:sp>
    </p:spTree>
    <p:extLst>
      <p:ext uri="{BB962C8B-B14F-4D97-AF65-F5344CB8AC3E}">
        <p14:creationId xmlns:p14="http://schemas.microsoft.com/office/powerpoint/2010/main" val="2170898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 y="812800"/>
            <a:ext cx="71262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755998" y="5078522"/>
            <a:ext cx="6047640" cy="4811042"/>
          </a:xfrm>
        </p:spPr>
        <p:txBody>
          <a:bodyPr>
            <a:spAutoFit/>
          </a:bodyPr>
          <a:lstStyle/>
          <a:p>
            <a:endParaRPr lang="en-CA"/>
          </a:p>
        </p:txBody>
      </p:sp>
    </p:spTree>
    <p:extLst>
      <p:ext uri="{BB962C8B-B14F-4D97-AF65-F5344CB8AC3E}">
        <p14:creationId xmlns:p14="http://schemas.microsoft.com/office/powerpoint/2010/main" val="953798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en-US" smtClean="0"/>
              <a:t>Click to edit Master title style</a:t>
            </a:r>
            <a:endParaRPr lang="en-US" dirty="0"/>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347D7ABF-B009-4941-A424-657FCF79F9EC}" type="slidenum">
              <a:rPr lang="en-CA" smtClean="0"/>
              <a:t>‹#›</a:t>
            </a:fld>
            <a:endParaRPr lang="en-CA"/>
          </a:p>
        </p:txBody>
      </p:sp>
    </p:spTree>
    <p:extLst>
      <p:ext uri="{BB962C8B-B14F-4D97-AF65-F5344CB8AC3E}">
        <p14:creationId xmlns:p14="http://schemas.microsoft.com/office/powerpoint/2010/main" val="86005493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4C3C17DA-7B8B-4F37-A1E9-3939DD0A71ED}" type="slidenum">
              <a:rPr lang="en-CA" smtClean="0"/>
              <a:t>‹#›</a:t>
            </a:fld>
            <a:endParaRPr lang="en-CA"/>
          </a:p>
        </p:txBody>
      </p:sp>
    </p:spTree>
    <p:extLst>
      <p:ext uri="{BB962C8B-B14F-4D97-AF65-F5344CB8AC3E}">
        <p14:creationId xmlns:p14="http://schemas.microsoft.com/office/powerpoint/2010/main" val="3028746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D52DE4E9-85FA-4D1C-B4B2-D27ED1B981B6}" type="slidenum">
              <a:rPr lang="en-CA" smtClean="0"/>
              <a:t>‹#›</a:t>
            </a:fld>
            <a:endParaRPr lang="en-CA"/>
          </a:p>
        </p:txBody>
      </p:sp>
    </p:spTree>
    <p:extLst>
      <p:ext uri="{BB962C8B-B14F-4D97-AF65-F5344CB8AC3E}">
        <p14:creationId xmlns:p14="http://schemas.microsoft.com/office/powerpoint/2010/main" val="3478114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09ACAE9F-E2A6-482E-8E80-D3838D887470}" type="slidenum">
              <a:rPr lang="en-CA" smtClean="0"/>
              <a:t>‹#›</a:t>
            </a:fld>
            <a:endParaRPr lang="en-CA"/>
          </a:p>
        </p:txBody>
      </p:sp>
    </p:spTree>
    <p:extLst>
      <p:ext uri="{BB962C8B-B14F-4D97-AF65-F5344CB8AC3E}">
        <p14:creationId xmlns:p14="http://schemas.microsoft.com/office/powerpoint/2010/main" val="1274811060"/>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en-US" smtClean="0"/>
              <a:t>Click to edit Master title style</a:t>
            </a:r>
            <a:endParaRPr lang="en-US" dirty="0"/>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lvl="0"/>
            <a:endParaRPr lang="en-US"/>
          </a:p>
        </p:txBody>
      </p:sp>
      <p:sp>
        <p:nvSpPr>
          <p:cNvPr id="5" name="Footer Placeholder 4"/>
          <p:cNvSpPr>
            <a:spLocks noGrp="1"/>
          </p:cNvSpPr>
          <p:nvPr>
            <p:ph type="ftr" sz="quarter" idx="11"/>
          </p:nvPr>
        </p:nvSpPr>
        <p:spPr/>
        <p:txBody>
          <a:bodyPr/>
          <a:lstStyle/>
          <a:p>
            <a:pPr lvl="0"/>
            <a:endParaRPr lang="en-US"/>
          </a:p>
        </p:txBody>
      </p:sp>
      <p:sp>
        <p:nvSpPr>
          <p:cNvPr id="6" name="Slide Number Placeholder 5"/>
          <p:cNvSpPr>
            <a:spLocks noGrp="1"/>
          </p:cNvSpPr>
          <p:nvPr>
            <p:ph type="sldNum" sz="quarter" idx="12"/>
          </p:nvPr>
        </p:nvSpPr>
        <p:spPr/>
        <p:txBody>
          <a:bodyPr/>
          <a:lstStyle/>
          <a:p>
            <a:pPr lvl="0"/>
            <a:fld id="{E6F00733-6ABC-496B-9886-7D312C9C57F3}" type="slidenum">
              <a:rPr lang="en-CA" smtClean="0"/>
              <a:t>‹#›</a:t>
            </a:fld>
            <a:endParaRPr lang="en-CA"/>
          </a:p>
        </p:txBody>
      </p:sp>
    </p:spTree>
    <p:extLst>
      <p:ext uri="{BB962C8B-B14F-4D97-AF65-F5344CB8AC3E}">
        <p14:creationId xmlns:p14="http://schemas.microsoft.com/office/powerpoint/2010/main" val="4104347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23985" y="2012414"/>
            <a:ext cx="5711904" cy="47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803886" y="2012414"/>
            <a:ext cx="5711904" cy="4796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FAA283DA-0347-4266-8125-E6D5C74E0E2E}" type="slidenum">
              <a:rPr lang="en-CA" smtClean="0"/>
              <a:t>‹#›</a:t>
            </a:fld>
            <a:endParaRPr lang="en-CA"/>
          </a:p>
        </p:txBody>
      </p:sp>
    </p:spTree>
    <p:extLst>
      <p:ext uri="{BB962C8B-B14F-4D97-AF65-F5344CB8AC3E}">
        <p14:creationId xmlns:p14="http://schemas.microsoft.com/office/powerpoint/2010/main" val="1412842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4" name="Content Placeholder 3"/>
          <p:cNvSpPr>
            <a:spLocks noGrp="1"/>
          </p:cNvSpPr>
          <p:nvPr>
            <p:ph sz="half" idx="2"/>
          </p:nvPr>
        </p:nvSpPr>
        <p:spPr>
          <a:xfrm>
            <a:off x="925736" y="2761381"/>
            <a:ext cx="5685654" cy="4061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6" name="Content Placeholder 5"/>
          <p:cNvSpPr>
            <a:spLocks noGrp="1"/>
          </p:cNvSpPr>
          <p:nvPr>
            <p:ph sz="quarter" idx="4"/>
          </p:nvPr>
        </p:nvSpPr>
        <p:spPr>
          <a:xfrm>
            <a:off x="6803886" y="2761381"/>
            <a:ext cx="5713655" cy="40615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lvl="0"/>
            <a:endParaRPr lang="en-US"/>
          </a:p>
        </p:txBody>
      </p:sp>
      <p:sp>
        <p:nvSpPr>
          <p:cNvPr id="8" name="Footer Placeholder 7"/>
          <p:cNvSpPr>
            <a:spLocks noGrp="1"/>
          </p:cNvSpPr>
          <p:nvPr>
            <p:ph type="ftr" sz="quarter" idx="11"/>
          </p:nvPr>
        </p:nvSpPr>
        <p:spPr/>
        <p:txBody>
          <a:bodyPr/>
          <a:lstStyle/>
          <a:p>
            <a:pPr lvl="0"/>
            <a:endParaRPr lang="en-US"/>
          </a:p>
        </p:txBody>
      </p:sp>
      <p:sp>
        <p:nvSpPr>
          <p:cNvPr id="9" name="Slide Number Placeholder 8"/>
          <p:cNvSpPr>
            <a:spLocks noGrp="1"/>
          </p:cNvSpPr>
          <p:nvPr>
            <p:ph type="sldNum" sz="quarter" idx="12"/>
          </p:nvPr>
        </p:nvSpPr>
        <p:spPr/>
        <p:txBody>
          <a:bodyPr/>
          <a:lstStyle/>
          <a:p>
            <a:pPr lvl="0"/>
            <a:fld id="{D77C2CAC-32B8-48F4-86B4-80ABB29D58F7}" type="slidenum">
              <a:rPr lang="en-CA" smtClean="0"/>
              <a:t>‹#›</a:t>
            </a:fld>
            <a:endParaRPr lang="en-CA"/>
          </a:p>
        </p:txBody>
      </p:sp>
    </p:spTree>
    <p:extLst>
      <p:ext uri="{BB962C8B-B14F-4D97-AF65-F5344CB8AC3E}">
        <p14:creationId xmlns:p14="http://schemas.microsoft.com/office/powerpoint/2010/main" val="185082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lvl="0"/>
            <a:endParaRPr lang="en-US"/>
          </a:p>
        </p:txBody>
      </p:sp>
      <p:sp>
        <p:nvSpPr>
          <p:cNvPr id="4" name="Footer Placeholder 3"/>
          <p:cNvSpPr>
            <a:spLocks noGrp="1"/>
          </p:cNvSpPr>
          <p:nvPr>
            <p:ph type="ftr" sz="quarter" idx="11"/>
          </p:nvPr>
        </p:nvSpPr>
        <p:spPr/>
        <p:txBody>
          <a:bodyPr/>
          <a:lstStyle/>
          <a:p>
            <a:pPr lvl="0"/>
            <a:endParaRPr lang="en-US"/>
          </a:p>
        </p:txBody>
      </p:sp>
      <p:sp>
        <p:nvSpPr>
          <p:cNvPr id="5" name="Slide Number Placeholder 4"/>
          <p:cNvSpPr>
            <a:spLocks noGrp="1"/>
          </p:cNvSpPr>
          <p:nvPr>
            <p:ph type="sldNum" sz="quarter" idx="12"/>
          </p:nvPr>
        </p:nvSpPr>
        <p:spPr/>
        <p:txBody>
          <a:bodyPr/>
          <a:lstStyle/>
          <a:p>
            <a:pPr lvl="0"/>
            <a:fld id="{FDD10241-5FF0-44B0-8D3B-676A6AB5740B}" type="slidenum">
              <a:rPr lang="en-CA" smtClean="0"/>
              <a:t>‹#›</a:t>
            </a:fld>
            <a:endParaRPr lang="en-CA"/>
          </a:p>
        </p:txBody>
      </p:sp>
    </p:spTree>
    <p:extLst>
      <p:ext uri="{BB962C8B-B14F-4D97-AF65-F5344CB8AC3E}">
        <p14:creationId xmlns:p14="http://schemas.microsoft.com/office/powerpoint/2010/main" val="1483198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C4F2F7CB-803D-4673-91FA-4EEB83098A20}" type="slidenum">
              <a:rPr lang="en-CA" smtClean="0"/>
              <a:t>‹#›</a:t>
            </a:fld>
            <a:endParaRPr lang="en-CA"/>
          </a:p>
        </p:txBody>
      </p:sp>
    </p:spTree>
    <p:extLst>
      <p:ext uri="{BB962C8B-B14F-4D97-AF65-F5344CB8AC3E}">
        <p14:creationId xmlns:p14="http://schemas.microsoft.com/office/powerpoint/2010/main" val="2438256195"/>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en-US" smtClean="0"/>
              <a:t>Click to edit Master title style</a:t>
            </a:r>
            <a:endParaRPr lang="en-US" dirty="0"/>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8FAEB57C-4B13-4E2A-8CCE-6FE7D537A823}" type="slidenum">
              <a:rPr lang="en-CA" smtClean="0"/>
              <a:t>‹#›</a:t>
            </a:fld>
            <a:endParaRPr lang="en-CA"/>
          </a:p>
        </p:txBody>
      </p:sp>
    </p:spTree>
    <p:extLst>
      <p:ext uri="{BB962C8B-B14F-4D97-AF65-F5344CB8AC3E}">
        <p14:creationId xmlns:p14="http://schemas.microsoft.com/office/powerpoint/2010/main" val="1557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smtClean="0"/>
              <a:t>Click icon to add picture</a:t>
            </a:r>
            <a:endParaRPr lang="en-US" dirty="0"/>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smtClean="0"/>
              <a:t>Click to edit Master text styles</a:t>
            </a:r>
          </a:p>
        </p:txBody>
      </p:sp>
      <p:sp>
        <p:nvSpPr>
          <p:cNvPr id="5" name="Date Placeholder 4"/>
          <p:cNvSpPr>
            <a:spLocks noGrp="1"/>
          </p:cNvSpPr>
          <p:nvPr>
            <p:ph type="dt" sz="half" idx="10"/>
          </p:nvPr>
        </p:nvSpPr>
        <p:spPr/>
        <p:txBody>
          <a:bodyPr/>
          <a:lstStyle/>
          <a:p>
            <a:pPr lvl="0"/>
            <a:endParaRPr lang="en-US"/>
          </a:p>
        </p:txBody>
      </p:sp>
      <p:sp>
        <p:nvSpPr>
          <p:cNvPr id="6" name="Footer Placeholder 5"/>
          <p:cNvSpPr>
            <a:spLocks noGrp="1"/>
          </p:cNvSpPr>
          <p:nvPr>
            <p:ph type="ftr" sz="quarter" idx="11"/>
          </p:nvPr>
        </p:nvSpPr>
        <p:spPr/>
        <p:txBody>
          <a:bodyPr/>
          <a:lstStyle/>
          <a:p>
            <a:pPr lvl="0"/>
            <a:endParaRPr lang="en-US"/>
          </a:p>
        </p:txBody>
      </p:sp>
      <p:sp>
        <p:nvSpPr>
          <p:cNvPr id="7" name="Slide Number Placeholder 6"/>
          <p:cNvSpPr>
            <a:spLocks noGrp="1"/>
          </p:cNvSpPr>
          <p:nvPr>
            <p:ph type="sldNum" sz="quarter" idx="12"/>
          </p:nvPr>
        </p:nvSpPr>
        <p:spPr/>
        <p:txBody>
          <a:bodyPr/>
          <a:lstStyle/>
          <a:p>
            <a:pPr lvl="0"/>
            <a:fld id="{EC89D7B6-3177-478F-9064-2927F62C36C9}" type="slidenum">
              <a:rPr lang="en-CA" smtClean="0"/>
              <a:t>‹#›</a:t>
            </a:fld>
            <a:endParaRPr lang="en-CA"/>
          </a:p>
        </p:txBody>
      </p:sp>
    </p:spTree>
    <p:extLst>
      <p:ext uri="{BB962C8B-B14F-4D97-AF65-F5344CB8AC3E}">
        <p14:creationId xmlns:p14="http://schemas.microsoft.com/office/powerpoint/2010/main" val="2123135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pPr lvl="0"/>
            <a:fld id="{3804D6D4-CFFB-4A37-B3FC-07B629B0265A}" type="datetime1">
              <a:rPr lang="en-US" smtClean="0"/>
              <a:pPr lvl="0"/>
              <a:t>9/21/2015</a:t>
            </a:fld>
            <a:endParaRPr lang="en-US"/>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pPr lvl="0"/>
            <a:endParaRPr lang="en-US"/>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tx1">
                    <a:tint val="75000"/>
                  </a:schemeClr>
                </a:solidFill>
              </a:defRPr>
            </a:lvl1pPr>
          </a:lstStyle>
          <a:p>
            <a:pPr lvl="0"/>
            <a:fld id="{BE040C4B-A3BD-40E0-B121-DCCD49BC9578}" type="slidenum">
              <a:rPr lang="en-CA" smtClean="0"/>
              <a:t>‹#›</a:t>
            </a:fld>
            <a:endParaRPr lang="en-CA"/>
          </a:p>
        </p:txBody>
      </p:sp>
    </p:spTree>
    <p:extLst>
      <p:ext uri="{BB962C8B-B14F-4D97-AF65-F5344CB8AC3E}">
        <p14:creationId xmlns:p14="http://schemas.microsoft.com/office/powerpoint/2010/main" val="1033810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696487" y="1854075"/>
            <a:ext cx="9798641" cy="1008418"/>
          </a:xfrm>
        </p:spPr>
        <p:txBody>
          <a:bodyPr wrap="square">
            <a:spAutoFit/>
          </a:bodyPr>
          <a:lstStyle/>
          <a:p>
            <a:pPr marL="215999" indent="-359999"/>
            <a:r>
              <a:rPr lang="en-US" dirty="0" smtClean="0"/>
              <a:t>CHAPTER 2: Classifying Law</a:t>
            </a:r>
            <a:endParaRPr lang="en-US" dirty="0"/>
          </a:p>
        </p:txBody>
      </p:sp>
      <p:sp>
        <p:nvSpPr>
          <p:cNvPr id="3" name="Subtitle 4"/>
          <p:cNvSpPr txBox="1">
            <a:spLocks noGrp="1"/>
          </p:cNvSpPr>
          <p:nvPr>
            <p:ph type="subTitle" idx="1"/>
          </p:nvPr>
        </p:nvSpPr>
        <p:spPr/>
        <p:txBody>
          <a:bodyPr>
            <a:normAutofit/>
          </a:bodyPr>
          <a:lstStyle/>
          <a:p>
            <a:pPr lvl="0"/>
            <a:r>
              <a:rPr lang="en-CA" sz="4400" dirty="0"/>
              <a:t>The Categories of Law</a:t>
            </a:r>
          </a:p>
        </p:txBody>
      </p:sp>
      <p:pic>
        <p:nvPicPr>
          <p:cNvPr id="4" name="Picture 6" descr="history law.jpg"/>
          <p:cNvPicPr>
            <a:picLocks noChangeAspect="1"/>
          </p:cNvPicPr>
          <p:nvPr/>
        </p:nvPicPr>
        <p:blipFill>
          <a:blip r:embed="rId3"/>
          <a:stretch>
            <a:fillRect/>
          </a:stretch>
        </p:blipFill>
        <p:spPr>
          <a:xfrm>
            <a:off x="7246964" y="4875453"/>
            <a:ext cx="2600325" cy="1752603"/>
          </a:xfrm>
          <a:prstGeom prst="rect">
            <a:avLst/>
          </a:prstGeom>
          <a:solidFill>
            <a:srgbClr val="EDEDED"/>
          </a:solidFill>
          <a:ln cap="flat">
            <a:noFill/>
          </a:ln>
        </p:spPr>
      </p:pic>
    </p:spTree>
  </p:cSld>
  <p:clrMapOvr>
    <a:masterClrMapping/>
  </p:clrMapOvr>
  <p:transition spd="med">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Title 3"/>
          <p:cNvSpPr txBox="1">
            <a:spLocks noGrp="1"/>
          </p:cNvSpPr>
          <p:nvPr>
            <p:ph type="title"/>
          </p:nvPr>
        </p:nvSpPr>
        <p:spPr/>
        <p:txBody>
          <a:bodyPr/>
          <a:lstStyle/>
          <a:p>
            <a:pPr lvl="0"/>
            <a:r>
              <a:rPr lang="en-CA"/>
              <a:t>Domestic/International</a:t>
            </a:r>
          </a:p>
        </p:txBody>
      </p:sp>
      <p:sp>
        <p:nvSpPr>
          <p:cNvPr id="3" name="Content Placeholder 4"/>
          <p:cNvSpPr txBox="1">
            <a:spLocks noGrp="1"/>
          </p:cNvSpPr>
          <p:nvPr>
            <p:ph idx="1"/>
          </p:nvPr>
        </p:nvSpPr>
        <p:spPr/>
        <p:txBody>
          <a:bodyPr/>
          <a:lstStyle/>
          <a:p>
            <a:pPr lvl="0"/>
            <a:r>
              <a:rPr lang="en-CA" u="sng"/>
              <a:t>Domestic Laws</a:t>
            </a:r>
            <a:r>
              <a:rPr lang="en-CA"/>
              <a:t> – only have jurisdiction in </a:t>
            </a:r>
            <a:r>
              <a:rPr lang="en-CA" b="1"/>
              <a:t>Canada</a:t>
            </a:r>
            <a:r>
              <a:rPr lang="en-CA"/>
              <a:t>.</a:t>
            </a:r>
          </a:p>
          <a:p>
            <a:pPr lvl="0">
              <a:buNone/>
            </a:pPr>
            <a:endParaRPr lang="en-CA"/>
          </a:p>
          <a:p>
            <a:pPr lvl="0"/>
            <a:r>
              <a:rPr lang="en-CA" u="sng"/>
              <a:t>International Laws</a:t>
            </a:r>
            <a:r>
              <a:rPr lang="en-CA"/>
              <a:t> – an agreement between </a:t>
            </a:r>
            <a:r>
              <a:rPr lang="en-CA" b="1"/>
              <a:t>two or more countries </a:t>
            </a:r>
            <a:r>
              <a:rPr lang="en-CA"/>
              <a:t>to enforce laws the same way.  Ex. United Nations treaties.</a:t>
            </a:r>
          </a:p>
          <a:p>
            <a:pPr lvl="0"/>
            <a:endParaRPr lang="en-C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dirty="0"/>
              <a:t>Domestic or </a:t>
            </a:r>
            <a:r>
              <a:rPr lang="en-CA" dirty="0" smtClean="0"/>
              <a:t>International</a:t>
            </a:r>
            <a:endParaRPr lang="en-CA" dirty="0"/>
          </a:p>
        </p:txBody>
      </p:sp>
      <p:grpSp>
        <p:nvGrpSpPr>
          <p:cNvPr id="3" name="Content Placeholder 5"/>
          <p:cNvGrpSpPr/>
          <p:nvPr/>
        </p:nvGrpSpPr>
        <p:grpSpPr>
          <a:xfrm>
            <a:off x="2182815" y="1777521"/>
            <a:ext cx="7430258" cy="3952969"/>
            <a:chOff x="503240" y="1777520"/>
            <a:chExt cx="7430258" cy="3952969"/>
          </a:xfrm>
        </p:grpSpPr>
        <p:sp>
          <p:nvSpPr>
            <p:cNvPr id="4" name="Freeform 3"/>
            <p:cNvSpPr/>
            <p:nvPr/>
          </p:nvSpPr>
          <p:spPr>
            <a:xfrm>
              <a:off x="5153668" y="2792074"/>
              <a:ext cx="750731" cy="918971"/>
            </a:xfrm>
            <a:custGeom>
              <a:avLst/>
              <a:gdLst>
                <a:gd name="f0" fmla="val w"/>
                <a:gd name="f1" fmla="val h"/>
                <a:gd name="f2" fmla="val 0"/>
                <a:gd name="f3" fmla="val 750727"/>
                <a:gd name="f4" fmla="val 918970"/>
                <a:gd name="f5" fmla="*/ f0 1 750727"/>
                <a:gd name="f6" fmla="*/ f1 1 918970"/>
                <a:gd name="f7" fmla="+- f4 0 f2"/>
                <a:gd name="f8" fmla="+- f3 0 f2"/>
                <a:gd name="f9" fmla="*/ f8 1 750727"/>
                <a:gd name="f10" fmla="*/ f7 1 918970"/>
                <a:gd name="f11" fmla="*/ 0 1 f9"/>
                <a:gd name="f12" fmla="*/ 750727 1 f9"/>
                <a:gd name="f13" fmla="*/ 0 1 f10"/>
                <a:gd name="f14" fmla="*/ 91897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750727" h="918970">
                  <a:moveTo>
                    <a:pt x="f2" y="f2"/>
                  </a:moveTo>
                  <a:lnTo>
                    <a:pt x="f2" y="f4"/>
                  </a:lnTo>
                  <a:lnTo>
                    <a:pt x="f3"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5" name="Freeform 4"/>
            <p:cNvSpPr/>
            <p:nvPr/>
          </p:nvSpPr>
          <p:spPr>
            <a:xfrm>
              <a:off x="2532339" y="4218319"/>
              <a:ext cx="642201" cy="1004889"/>
            </a:xfrm>
            <a:custGeom>
              <a:avLst/>
              <a:gdLst>
                <a:gd name="f0" fmla="val w"/>
                <a:gd name="f1" fmla="val h"/>
                <a:gd name="f2" fmla="val 0"/>
                <a:gd name="f3" fmla="val 642204"/>
                <a:gd name="f4" fmla="val 1004892"/>
                <a:gd name="f5" fmla="*/ f0 1 642204"/>
                <a:gd name="f6" fmla="*/ f1 1 1004892"/>
                <a:gd name="f7" fmla="+- f4 0 f2"/>
                <a:gd name="f8" fmla="+- f3 0 f2"/>
                <a:gd name="f9" fmla="*/ f8 1 642204"/>
                <a:gd name="f10" fmla="*/ f7 1 1004892"/>
                <a:gd name="f11" fmla="*/ 0 1 f9"/>
                <a:gd name="f12" fmla="*/ 642204 1 f9"/>
                <a:gd name="f13" fmla="*/ 0 1 f10"/>
                <a:gd name="f14" fmla="*/ 1004892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642204" h="1004892">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6" name="Freeform 5"/>
            <p:cNvSpPr/>
            <p:nvPr/>
          </p:nvSpPr>
          <p:spPr>
            <a:xfrm>
              <a:off x="3174540" y="4218319"/>
              <a:ext cx="713634" cy="1004889"/>
            </a:xfrm>
            <a:custGeom>
              <a:avLst/>
              <a:gdLst>
                <a:gd name="f0" fmla="val w"/>
                <a:gd name="f1" fmla="val h"/>
                <a:gd name="f2" fmla="val 0"/>
                <a:gd name="f3" fmla="val 713635"/>
                <a:gd name="f4" fmla="val 1004892"/>
                <a:gd name="f5" fmla="*/ f0 1 713635"/>
                <a:gd name="f6" fmla="*/ f1 1 1004892"/>
                <a:gd name="f7" fmla="+- f4 0 f2"/>
                <a:gd name="f8" fmla="+- f3 0 f2"/>
                <a:gd name="f9" fmla="*/ f8 1 713635"/>
                <a:gd name="f10" fmla="*/ f7 1 1004892"/>
                <a:gd name="f11" fmla="*/ 0 1 f9"/>
                <a:gd name="f12" fmla="*/ 713635 1 f9"/>
                <a:gd name="f13" fmla="*/ 0 1 f10"/>
                <a:gd name="f14" fmla="*/ 1004892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713635" h="1004892">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7" name="Freeform 6"/>
            <p:cNvSpPr/>
            <p:nvPr/>
          </p:nvSpPr>
          <p:spPr>
            <a:xfrm>
              <a:off x="4189095" y="2792074"/>
              <a:ext cx="964573" cy="918971"/>
            </a:xfrm>
            <a:custGeom>
              <a:avLst/>
              <a:gdLst>
                <a:gd name="f0" fmla="val w"/>
                <a:gd name="f1" fmla="val h"/>
                <a:gd name="f2" fmla="val 0"/>
                <a:gd name="f3" fmla="val 964574"/>
                <a:gd name="f4" fmla="val 918970"/>
                <a:gd name="f5" fmla="*/ f0 1 964574"/>
                <a:gd name="f6" fmla="*/ f1 1 918970"/>
                <a:gd name="f7" fmla="+- f4 0 f2"/>
                <a:gd name="f8" fmla="+- f3 0 f2"/>
                <a:gd name="f9" fmla="*/ f8 1 964574"/>
                <a:gd name="f10" fmla="*/ f7 1 918970"/>
                <a:gd name="f11" fmla="*/ 0 1 f9"/>
                <a:gd name="f12" fmla="*/ 964574 1 f9"/>
                <a:gd name="f13" fmla="*/ 0 1 f10"/>
                <a:gd name="f14" fmla="*/ 91897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964574" h="918970">
                  <a:moveTo>
                    <a:pt x="f3" y="f2"/>
                  </a:moveTo>
                  <a:lnTo>
                    <a:pt x="f3" y="f4"/>
                  </a:lnTo>
                  <a:lnTo>
                    <a:pt x="f2"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8" name="Freeform 7"/>
            <p:cNvSpPr/>
            <p:nvPr/>
          </p:nvSpPr>
          <p:spPr>
            <a:xfrm>
              <a:off x="4139123" y="1777520"/>
              <a:ext cx="2029099" cy="1014554"/>
            </a:xfrm>
            <a:custGeom>
              <a:avLst/>
              <a:gdLst>
                <a:gd name="f0" fmla="val 10800000"/>
                <a:gd name="f1" fmla="val 5400000"/>
                <a:gd name="f2" fmla="val 180"/>
                <a:gd name="f3" fmla="val w"/>
                <a:gd name="f4" fmla="val h"/>
                <a:gd name="f5" fmla="val 0"/>
                <a:gd name="f6" fmla="val 2029102"/>
                <a:gd name="f7" fmla="val 1014551"/>
                <a:gd name="f8" fmla="+- 0 0 -90"/>
                <a:gd name="f9" fmla="*/ f3 1 2029102"/>
                <a:gd name="f10" fmla="*/ f4 1 1014551"/>
                <a:gd name="f11" fmla="+- f7 0 f5"/>
                <a:gd name="f12" fmla="+- f6 0 f5"/>
                <a:gd name="f13" fmla="*/ f8 f0 1"/>
                <a:gd name="f14" fmla="*/ f12 1 2029102"/>
                <a:gd name="f15" fmla="*/ f11 1 1014551"/>
                <a:gd name="f16" fmla="*/ 0 f12 1"/>
                <a:gd name="f17" fmla="*/ 0 f11 1"/>
                <a:gd name="f18" fmla="*/ 2029102 f12 1"/>
                <a:gd name="f19" fmla="*/ 1014551 f11 1"/>
                <a:gd name="f20" fmla="*/ f13 1 f2"/>
                <a:gd name="f21" fmla="*/ f16 1 2029102"/>
                <a:gd name="f22" fmla="*/ f17 1 1014551"/>
                <a:gd name="f23" fmla="*/ f18 1 2029102"/>
                <a:gd name="f24" fmla="*/ f19 1 10145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029102" h="10145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7145" tIns="17145" rIns="17145" bIns="17145" anchor="ctr" anchorCtr="1" compatLnSpc="1">
              <a:noAutofit/>
            </a:bodyPr>
            <a:lstStyle/>
            <a:p>
              <a:pPr algn="ctr" defTabSz="1200150">
                <a:lnSpc>
                  <a:spcPct val="90000"/>
                </a:lnSpc>
                <a:spcAft>
                  <a:spcPts val="1100"/>
                </a:spcAft>
                <a:defRPr sz="1800" b="0" i="0" u="none" strike="noStrike" kern="0" cap="none" spc="0" baseline="0">
                  <a:solidFill>
                    <a:srgbClr val="000000"/>
                  </a:solidFill>
                  <a:uFillTx/>
                </a:defRPr>
              </a:pPr>
              <a:r>
                <a:rPr lang="en-CA" sz="2700">
                  <a:solidFill>
                    <a:srgbClr val="FFFFFF"/>
                  </a:solidFill>
                  <a:latin typeface="Trebuchet MS"/>
                </a:rPr>
                <a:t>Law</a:t>
              </a:r>
            </a:p>
          </p:txBody>
        </p:sp>
        <p:sp>
          <p:nvSpPr>
            <p:cNvPr id="9" name="Freeform 8"/>
            <p:cNvSpPr/>
            <p:nvPr/>
          </p:nvSpPr>
          <p:spPr>
            <a:xfrm>
              <a:off x="2159995" y="3203764"/>
              <a:ext cx="2029099" cy="1014554"/>
            </a:xfrm>
            <a:custGeom>
              <a:avLst/>
              <a:gdLst>
                <a:gd name="f0" fmla="val 10800000"/>
                <a:gd name="f1" fmla="val 5400000"/>
                <a:gd name="f2" fmla="val 180"/>
                <a:gd name="f3" fmla="val w"/>
                <a:gd name="f4" fmla="val h"/>
                <a:gd name="f5" fmla="val 0"/>
                <a:gd name="f6" fmla="val 2029102"/>
                <a:gd name="f7" fmla="val 1014551"/>
                <a:gd name="f8" fmla="+- 0 0 -90"/>
                <a:gd name="f9" fmla="*/ f3 1 2029102"/>
                <a:gd name="f10" fmla="*/ f4 1 1014551"/>
                <a:gd name="f11" fmla="+- f7 0 f5"/>
                <a:gd name="f12" fmla="+- f6 0 f5"/>
                <a:gd name="f13" fmla="*/ f8 f0 1"/>
                <a:gd name="f14" fmla="*/ f12 1 2029102"/>
                <a:gd name="f15" fmla="*/ f11 1 1014551"/>
                <a:gd name="f16" fmla="*/ 0 f12 1"/>
                <a:gd name="f17" fmla="*/ 0 f11 1"/>
                <a:gd name="f18" fmla="*/ 2029102 f12 1"/>
                <a:gd name="f19" fmla="*/ 1014551 f11 1"/>
                <a:gd name="f20" fmla="*/ f13 1 f2"/>
                <a:gd name="f21" fmla="*/ f16 1 2029102"/>
                <a:gd name="f22" fmla="*/ f17 1 1014551"/>
                <a:gd name="f23" fmla="*/ f18 1 2029102"/>
                <a:gd name="f24" fmla="*/ f19 1 10145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029102" h="10145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7145" tIns="17145" rIns="17145" bIns="17145" anchor="ctr" anchorCtr="1" compatLnSpc="1">
              <a:noAutofit/>
            </a:bodyPr>
            <a:lstStyle/>
            <a:p>
              <a:pPr algn="ctr" defTabSz="1200150">
                <a:lnSpc>
                  <a:spcPct val="90000"/>
                </a:lnSpc>
                <a:spcAft>
                  <a:spcPts val="1100"/>
                </a:spcAft>
                <a:defRPr sz="1800" b="0" i="0" u="none" strike="noStrike" kern="0" cap="none" spc="0" baseline="0">
                  <a:solidFill>
                    <a:srgbClr val="000000"/>
                  </a:solidFill>
                  <a:uFillTx/>
                </a:defRPr>
              </a:pPr>
              <a:r>
                <a:rPr lang="en-CA" sz="2700">
                  <a:solidFill>
                    <a:srgbClr val="FFFFFF"/>
                  </a:solidFill>
                  <a:latin typeface="Trebuchet MS"/>
                </a:rPr>
                <a:t>Domestic</a:t>
              </a:r>
            </a:p>
          </p:txBody>
        </p:sp>
        <p:sp>
          <p:nvSpPr>
            <p:cNvPr id="10" name="Freeform 9"/>
            <p:cNvSpPr/>
            <p:nvPr/>
          </p:nvSpPr>
          <p:spPr>
            <a:xfrm>
              <a:off x="3888184" y="4715935"/>
              <a:ext cx="2029099" cy="1014554"/>
            </a:xfrm>
            <a:custGeom>
              <a:avLst/>
              <a:gdLst>
                <a:gd name="f0" fmla="val 10800000"/>
                <a:gd name="f1" fmla="val 5400000"/>
                <a:gd name="f2" fmla="val 180"/>
                <a:gd name="f3" fmla="val w"/>
                <a:gd name="f4" fmla="val h"/>
                <a:gd name="f5" fmla="val 0"/>
                <a:gd name="f6" fmla="val 2029102"/>
                <a:gd name="f7" fmla="val 1014551"/>
                <a:gd name="f8" fmla="+- 0 0 -90"/>
                <a:gd name="f9" fmla="*/ f3 1 2029102"/>
                <a:gd name="f10" fmla="*/ f4 1 1014551"/>
                <a:gd name="f11" fmla="+- f7 0 f5"/>
                <a:gd name="f12" fmla="+- f6 0 f5"/>
                <a:gd name="f13" fmla="*/ f8 f0 1"/>
                <a:gd name="f14" fmla="*/ f12 1 2029102"/>
                <a:gd name="f15" fmla="*/ f11 1 1014551"/>
                <a:gd name="f16" fmla="*/ 0 f12 1"/>
                <a:gd name="f17" fmla="*/ 0 f11 1"/>
                <a:gd name="f18" fmla="*/ 2029102 f12 1"/>
                <a:gd name="f19" fmla="*/ 1014551 f11 1"/>
                <a:gd name="f20" fmla="*/ f13 1 f2"/>
                <a:gd name="f21" fmla="*/ f16 1 2029102"/>
                <a:gd name="f22" fmla="*/ f17 1 1014551"/>
                <a:gd name="f23" fmla="*/ f18 1 2029102"/>
                <a:gd name="f24" fmla="*/ f19 1 10145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029102" h="10145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7145" tIns="17145" rIns="17145" bIns="17145" anchor="ctr" anchorCtr="1" compatLnSpc="1">
              <a:noAutofit/>
            </a:bodyPr>
            <a:lstStyle/>
            <a:p>
              <a:pPr algn="ctr" defTabSz="1200150">
                <a:lnSpc>
                  <a:spcPct val="90000"/>
                </a:lnSpc>
                <a:spcAft>
                  <a:spcPts val="1100"/>
                </a:spcAft>
                <a:defRPr sz="1800" b="0" i="0" u="none" strike="noStrike" kern="0" cap="none" spc="0" baseline="0">
                  <a:solidFill>
                    <a:srgbClr val="000000"/>
                  </a:solidFill>
                  <a:uFillTx/>
                </a:defRPr>
              </a:pPr>
              <a:r>
                <a:rPr lang="en-CA" sz="2700">
                  <a:solidFill>
                    <a:srgbClr val="FFFFFF"/>
                  </a:solidFill>
                  <a:latin typeface="Trebuchet MS"/>
                </a:rPr>
                <a:t>Procedural</a:t>
              </a:r>
            </a:p>
          </p:txBody>
        </p:sp>
        <p:sp>
          <p:nvSpPr>
            <p:cNvPr id="11" name="Freeform 10"/>
            <p:cNvSpPr/>
            <p:nvPr/>
          </p:nvSpPr>
          <p:spPr>
            <a:xfrm>
              <a:off x="503240" y="4715935"/>
              <a:ext cx="2029099" cy="1014554"/>
            </a:xfrm>
            <a:custGeom>
              <a:avLst/>
              <a:gdLst>
                <a:gd name="f0" fmla="val 10800000"/>
                <a:gd name="f1" fmla="val 5400000"/>
                <a:gd name="f2" fmla="val 180"/>
                <a:gd name="f3" fmla="val w"/>
                <a:gd name="f4" fmla="val h"/>
                <a:gd name="f5" fmla="val 0"/>
                <a:gd name="f6" fmla="val 2029102"/>
                <a:gd name="f7" fmla="val 1014551"/>
                <a:gd name="f8" fmla="+- 0 0 -90"/>
                <a:gd name="f9" fmla="*/ f3 1 2029102"/>
                <a:gd name="f10" fmla="*/ f4 1 1014551"/>
                <a:gd name="f11" fmla="+- f7 0 f5"/>
                <a:gd name="f12" fmla="+- f6 0 f5"/>
                <a:gd name="f13" fmla="*/ f8 f0 1"/>
                <a:gd name="f14" fmla="*/ f12 1 2029102"/>
                <a:gd name="f15" fmla="*/ f11 1 1014551"/>
                <a:gd name="f16" fmla="*/ 0 f12 1"/>
                <a:gd name="f17" fmla="*/ 0 f11 1"/>
                <a:gd name="f18" fmla="*/ 2029102 f12 1"/>
                <a:gd name="f19" fmla="*/ 1014551 f11 1"/>
                <a:gd name="f20" fmla="*/ f13 1 f2"/>
                <a:gd name="f21" fmla="*/ f16 1 2029102"/>
                <a:gd name="f22" fmla="*/ f17 1 1014551"/>
                <a:gd name="f23" fmla="*/ f18 1 2029102"/>
                <a:gd name="f24" fmla="*/ f19 1 10145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029102" h="10145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7145" tIns="17145" rIns="17145" bIns="17145" anchor="ctr" anchorCtr="1" compatLnSpc="1">
              <a:noAutofit/>
            </a:bodyPr>
            <a:lstStyle/>
            <a:p>
              <a:pPr algn="ctr" defTabSz="1200150">
                <a:lnSpc>
                  <a:spcPct val="90000"/>
                </a:lnSpc>
                <a:spcAft>
                  <a:spcPts val="1100"/>
                </a:spcAft>
                <a:defRPr sz="1800" b="0" i="0" u="none" strike="noStrike" kern="0" cap="none" spc="0" baseline="0">
                  <a:solidFill>
                    <a:srgbClr val="000000"/>
                  </a:solidFill>
                  <a:uFillTx/>
                </a:defRPr>
              </a:pPr>
              <a:r>
                <a:rPr lang="en-CA" sz="2700">
                  <a:solidFill>
                    <a:srgbClr val="FFFFFF"/>
                  </a:solidFill>
                  <a:latin typeface="Trebuchet MS"/>
                </a:rPr>
                <a:t>Substantive</a:t>
              </a:r>
            </a:p>
          </p:txBody>
        </p:sp>
        <p:sp>
          <p:nvSpPr>
            <p:cNvPr id="12" name="Freeform 11"/>
            <p:cNvSpPr/>
            <p:nvPr/>
          </p:nvSpPr>
          <p:spPr>
            <a:xfrm>
              <a:off x="5904399" y="3203764"/>
              <a:ext cx="2029099" cy="1014554"/>
            </a:xfrm>
            <a:custGeom>
              <a:avLst/>
              <a:gdLst>
                <a:gd name="f0" fmla="val 10800000"/>
                <a:gd name="f1" fmla="val 5400000"/>
                <a:gd name="f2" fmla="val 180"/>
                <a:gd name="f3" fmla="val w"/>
                <a:gd name="f4" fmla="val h"/>
                <a:gd name="f5" fmla="val 0"/>
                <a:gd name="f6" fmla="val 2029102"/>
                <a:gd name="f7" fmla="val 1014551"/>
                <a:gd name="f8" fmla="+- 0 0 -90"/>
                <a:gd name="f9" fmla="*/ f3 1 2029102"/>
                <a:gd name="f10" fmla="*/ f4 1 1014551"/>
                <a:gd name="f11" fmla="+- f7 0 f5"/>
                <a:gd name="f12" fmla="+- f6 0 f5"/>
                <a:gd name="f13" fmla="*/ f8 f0 1"/>
                <a:gd name="f14" fmla="*/ f12 1 2029102"/>
                <a:gd name="f15" fmla="*/ f11 1 1014551"/>
                <a:gd name="f16" fmla="*/ 0 f12 1"/>
                <a:gd name="f17" fmla="*/ 0 f11 1"/>
                <a:gd name="f18" fmla="*/ 2029102 f12 1"/>
                <a:gd name="f19" fmla="*/ 1014551 f11 1"/>
                <a:gd name="f20" fmla="*/ f13 1 f2"/>
                <a:gd name="f21" fmla="*/ f16 1 2029102"/>
                <a:gd name="f22" fmla="*/ f17 1 1014551"/>
                <a:gd name="f23" fmla="*/ f18 1 2029102"/>
                <a:gd name="f24" fmla="*/ f19 1 10145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029102" h="10145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7145" tIns="17145" rIns="17145" bIns="17145" anchor="ctr" anchorCtr="1" compatLnSpc="1">
              <a:noAutofit/>
            </a:bodyPr>
            <a:lstStyle/>
            <a:p>
              <a:pPr algn="ctr" defTabSz="1200150">
                <a:lnSpc>
                  <a:spcPct val="90000"/>
                </a:lnSpc>
                <a:spcAft>
                  <a:spcPts val="1100"/>
                </a:spcAft>
                <a:defRPr sz="1800" b="0" i="0" u="none" strike="noStrike" kern="0" cap="none" spc="0" baseline="0">
                  <a:solidFill>
                    <a:srgbClr val="000000"/>
                  </a:solidFill>
                  <a:uFillTx/>
                </a:defRPr>
              </a:pPr>
              <a:r>
                <a:rPr lang="en-CA" sz="2700">
                  <a:solidFill>
                    <a:srgbClr val="FFFFFF"/>
                  </a:solidFill>
                  <a:latin typeface="Trebuchet MS"/>
                </a:rPr>
                <a:t>International</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a:t>Substantive/Procedural</a:t>
            </a:r>
          </a:p>
        </p:txBody>
      </p:sp>
      <p:sp>
        <p:nvSpPr>
          <p:cNvPr id="3" name="Content Placeholder 2"/>
          <p:cNvSpPr txBox="1">
            <a:spLocks noGrp="1"/>
          </p:cNvSpPr>
          <p:nvPr>
            <p:ph idx="1"/>
          </p:nvPr>
        </p:nvSpPr>
        <p:spPr/>
        <p:txBody>
          <a:bodyPr/>
          <a:lstStyle/>
          <a:p>
            <a:pPr marL="0" indent="0">
              <a:buNone/>
            </a:pPr>
            <a:r>
              <a:rPr lang="en-CA"/>
              <a:t>All laws are either substantive or procedural.</a:t>
            </a:r>
          </a:p>
          <a:p>
            <a:pPr lvl="0"/>
            <a:endParaRPr lang="en-CA" u="sng"/>
          </a:p>
          <a:p>
            <a:pPr lvl="0"/>
            <a:r>
              <a:rPr lang="en-CA" u="sng"/>
              <a:t>Substantive Law </a:t>
            </a:r>
            <a:r>
              <a:rPr lang="en-CA"/>
              <a:t>- A law that </a:t>
            </a:r>
            <a:r>
              <a:rPr lang="en-CA" b="1"/>
              <a:t>identifies the rights and duties </a:t>
            </a:r>
            <a:r>
              <a:rPr lang="en-CA"/>
              <a:t>of a person or level of government. Ex. Most criminal laws.</a:t>
            </a:r>
          </a:p>
          <a:p>
            <a:pPr lvl="0"/>
            <a:r>
              <a:rPr lang="en-CA" u="sng"/>
              <a:t>Procedural Law</a:t>
            </a:r>
            <a:r>
              <a:rPr lang="en-CA"/>
              <a:t> – A law that outlines the </a:t>
            </a:r>
            <a:r>
              <a:rPr lang="en-CA" b="1"/>
              <a:t>methods or procedures </a:t>
            </a:r>
            <a:r>
              <a:rPr lang="en-CA"/>
              <a:t>that must be followed in enforcing substantive laws.  Ex. How arrests are to be carried out.</a:t>
            </a:r>
          </a:p>
          <a:p>
            <a:pPr lvl="0"/>
            <a:endParaRPr lang="en-C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a:t>Public or Private</a:t>
            </a:r>
          </a:p>
        </p:txBody>
      </p:sp>
      <p:grpSp>
        <p:nvGrpSpPr>
          <p:cNvPr id="3" name="Content Placeholder 5"/>
          <p:cNvGrpSpPr/>
          <p:nvPr/>
        </p:nvGrpSpPr>
        <p:grpSpPr>
          <a:xfrm>
            <a:off x="2182816" y="731520"/>
            <a:ext cx="9640774" cy="5945749"/>
            <a:chOff x="503240" y="1809103"/>
            <a:chExt cx="7981943" cy="4868165"/>
          </a:xfrm>
        </p:grpSpPr>
        <p:sp>
          <p:nvSpPr>
            <p:cNvPr id="4" name="Freeform 3"/>
            <p:cNvSpPr/>
            <p:nvPr/>
          </p:nvSpPr>
          <p:spPr>
            <a:xfrm>
              <a:off x="6566708" y="2101565"/>
              <a:ext cx="912845" cy="607061"/>
            </a:xfrm>
            <a:custGeom>
              <a:avLst/>
              <a:gdLst>
                <a:gd name="f0" fmla="val w"/>
                <a:gd name="f1" fmla="val h"/>
                <a:gd name="f2" fmla="val 0"/>
                <a:gd name="f3" fmla="val 912845"/>
                <a:gd name="f4" fmla="val 607064"/>
                <a:gd name="f5" fmla="*/ f0 1 912845"/>
                <a:gd name="f6" fmla="*/ f1 1 607064"/>
                <a:gd name="f7" fmla="+- f4 0 f2"/>
                <a:gd name="f8" fmla="+- f3 0 f2"/>
                <a:gd name="f9" fmla="*/ f8 1 912845"/>
                <a:gd name="f10" fmla="*/ f7 1 607064"/>
                <a:gd name="f11" fmla="*/ 0 1 f9"/>
                <a:gd name="f12" fmla="*/ 912845 1 f9"/>
                <a:gd name="f13" fmla="*/ 0 1 f10"/>
                <a:gd name="f14" fmla="*/ 607064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912845" h="607064">
                  <a:moveTo>
                    <a:pt x="f2" y="f2"/>
                  </a:moveTo>
                  <a:lnTo>
                    <a:pt x="f2" y="f4"/>
                  </a:lnTo>
                  <a:lnTo>
                    <a:pt x="f3"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5" name="Freeform 4"/>
            <p:cNvSpPr/>
            <p:nvPr/>
          </p:nvSpPr>
          <p:spPr>
            <a:xfrm>
              <a:off x="3192426" y="5018812"/>
              <a:ext cx="623757" cy="1001816"/>
            </a:xfrm>
            <a:custGeom>
              <a:avLst/>
              <a:gdLst>
                <a:gd name="f0" fmla="val w"/>
                <a:gd name="f1" fmla="val h"/>
                <a:gd name="f2" fmla="val 0"/>
                <a:gd name="f3" fmla="val 623761"/>
                <a:gd name="f4" fmla="val 1001820"/>
                <a:gd name="f5" fmla="*/ f0 1 623761"/>
                <a:gd name="f6" fmla="*/ f1 1 1001820"/>
                <a:gd name="f7" fmla="+- f4 0 f2"/>
                <a:gd name="f8" fmla="+- f3 0 f2"/>
                <a:gd name="f9" fmla="*/ f8 1 623761"/>
                <a:gd name="f10" fmla="*/ f7 1 1001820"/>
                <a:gd name="f11" fmla="*/ 0 1 f9"/>
                <a:gd name="f12" fmla="*/ 623761 1 f9"/>
                <a:gd name="f13" fmla="*/ 0 1 f10"/>
                <a:gd name="f14" fmla="*/ 100182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623761" h="1001820">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6" name="Freeform 5"/>
            <p:cNvSpPr/>
            <p:nvPr/>
          </p:nvSpPr>
          <p:spPr>
            <a:xfrm>
              <a:off x="2841699" y="5018812"/>
              <a:ext cx="350727" cy="1073834"/>
            </a:xfrm>
            <a:custGeom>
              <a:avLst/>
              <a:gdLst>
                <a:gd name="f0" fmla="val w"/>
                <a:gd name="f1" fmla="val h"/>
                <a:gd name="f2" fmla="val 0"/>
                <a:gd name="f3" fmla="val 350726"/>
                <a:gd name="f4" fmla="val 1073833"/>
                <a:gd name="f5" fmla="*/ f0 1 350726"/>
                <a:gd name="f6" fmla="*/ f1 1 1073833"/>
                <a:gd name="f7" fmla="+- f4 0 f2"/>
                <a:gd name="f8" fmla="+- f3 0 f2"/>
                <a:gd name="f9" fmla="*/ f8 1 350726"/>
                <a:gd name="f10" fmla="*/ f7 1 1073833"/>
                <a:gd name="f11" fmla="*/ 0 1 f9"/>
                <a:gd name="f12" fmla="*/ 350726 1 f9"/>
                <a:gd name="f13" fmla="*/ 0 1 f10"/>
                <a:gd name="f14" fmla="*/ 107383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350726" h="1073833">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7" name="Freeform 6"/>
            <p:cNvSpPr/>
            <p:nvPr/>
          </p:nvSpPr>
          <p:spPr>
            <a:xfrm>
              <a:off x="3192426" y="2909328"/>
              <a:ext cx="1319552" cy="940250"/>
            </a:xfrm>
            <a:custGeom>
              <a:avLst/>
              <a:gdLst>
                <a:gd name="f0" fmla="val w"/>
                <a:gd name="f1" fmla="val h"/>
                <a:gd name="f2" fmla="val 0"/>
                <a:gd name="f3" fmla="val 1319553"/>
                <a:gd name="f4" fmla="val 940254"/>
                <a:gd name="f5" fmla="val 694716"/>
                <a:gd name="f6" fmla="*/ f0 1 1319553"/>
                <a:gd name="f7" fmla="*/ f1 1 940254"/>
                <a:gd name="f8" fmla="+- f4 0 f2"/>
                <a:gd name="f9" fmla="+- f3 0 f2"/>
                <a:gd name="f10" fmla="*/ f9 1 1319553"/>
                <a:gd name="f11" fmla="*/ f8 1 940254"/>
                <a:gd name="f12" fmla="*/ 0 1 f10"/>
                <a:gd name="f13" fmla="*/ 1319553 1 f10"/>
                <a:gd name="f14" fmla="*/ 0 1 f11"/>
                <a:gd name="f15" fmla="*/ 940254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319553" h="940254">
                  <a:moveTo>
                    <a:pt x="f3" y="f2"/>
                  </a:moveTo>
                  <a:lnTo>
                    <a:pt x="f3" y="f5"/>
                  </a:lnTo>
                  <a:lnTo>
                    <a:pt x="f2" y="f5"/>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8" name="Freeform 7"/>
            <p:cNvSpPr/>
            <p:nvPr/>
          </p:nvSpPr>
          <p:spPr>
            <a:xfrm>
              <a:off x="4511978" y="2909328"/>
              <a:ext cx="1461823" cy="523128"/>
            </a:xfrm>
            <a:custGeom>
              <a:avLst/>
              <a:gdLst>
                <a:gd name="f0" fmla="val w"/>
                <a:gd name="f1" fmla="val h"/>
                <a:gd name="f2" fmla="val 0"/>
                <a:gd name="f3" fmla="val 1461825"/>
                <a:gd name="f4" fmla="val 523131"/>
                <a:gd name="f5" fmla="val 277592"/>
                <a:gd name="f6" fmla="*/ f0 1 1461825"/>
                <a:gd name="f7" fmla="*/ f1 1 523131"/>
                <a:gd name="f8" fmla="+- f4 0 f2"/>
                <a:gd name="f9" fmla="+- f3 0 f2"/>
                <a:gd name="f10" fmla="*/ f9 1 1461825"/>
                <a:gd name="f11" fmla="*/ f8 1 523131"/>
                <a:gd name="f12" fmla="*/ 0 1 f10"/>
                <a:gd name="f13" fmla="*/ 1461825 1 f10"/>
                <a:gd name="f14" fmla="*/ 0 1 f11"/>
                <a:gd name="f15" fmla="*/ 523131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1461825" h="523131">
                  <a:moveTo>
                    <a:pt x="f2" y="f2"/>
                  </a:moveTo>
                  <a:lnTo>
                    <a:pt x="f2" y="f5"/>
                  </a:lnTo>
                  <a:lnTo>
                    <a:pt x="f3" y="f5"/>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9" name="Freeform 8"/>
            <p:cNvSpPr/>
            <p:nvPr/>
          </p:nvSpPr>
          <p:spPr>
            <a:xfrm>
              <a:off x="5292053" y="2101565"/>
              <a:ext cx="1274655" cy="607061"/>
            </a:xfrm>
            <a:custGeom>
              <a:avLst/>
              <a:gdLst>
                <a:gd name="f0" fmla="val w"/>
                <a:gd name="f1" fmla="val h"/>
                <a:gd name="f2" fmla="val 0"/>
                <a:gd name="f3" fmla="val 1274654"/>
                <a:gd name="f4" fmla="val 607064"/>
                <a:gd name="f5" fmla="*/ f0 1 1274654"/>
                <a:gd name="f6" fmla="*/ f1 1 607064"/>
                <a:gd name="f7" fmla="+- f4 0 f2"/>
                <a:gd name="f8" fmla="+- f3 0 f2"/>
                <a:gd name="f9" fmla="*/ f8 1 1274654"/>
                <a:gd name="f10" fmla="*/ f7 1 607064"/>
                <a:gd name="f11" fmla="*/ 0 1 f9"/>
                <a:gd name="f12" fmla="*/ 1274654 1 f9"/>
                <a:gd name="f13" fmla="*/ 0 1 f10"/>
                <a:gd name="f14" fmla="*/ 607064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274654" h="607064">
                  <a:moveTo>
                    <a:pt x="f3" y="f2"/>
                  </a:moveTo>
                  <a:lnTo>
                    <a:pt x="f3" y="f4"/>
                  </a:lnTo>
                  <a:lnTo>
                    <a:pt x="f2"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0" name="Freeform 9"/>
            <p:cNvSpPr/>
            <p:nvPr/>
          </p:nvSpPr>
          <p:spPr>
            <a:xfrm>
              <a:off x="5950476" y="1809103"/>
              <a:ext cx="1232464" cy="292461"/>
            </a:xfrm>
            <a:custGeom>
              <a:avLst/>
              <a:gdLst>
                <a:gd name="f0" fmla="val 10800000"/>
                <a:gd name="f1" fmla="val 5400000"/>
                <a:gd name="f2" fmla="val 180"/>
                <a:gd name="f3" fmla="val w"/>
                <a:gd name="f4" fmla="val h"/>
                <a:gd name="f5" fmla="val 0"/>
                <a:gd name="f6" fmla="val 1232462"/>
                <a:gd name="f7" fmla="val 292459"/>
                <a:gd name="f8" fmla="+- 0 0 -90"/>
                <a:gd name="f9" fmla="*/ f3 1 1232462"/>
                <a:gd name="f10" fmla="*/ f4 1 292459"/>
                <a:gd name="f11" fmla="+- f7 0 f5"/>
                <a:gd name="f12" fmla="+- f6 0 f5"/>
                <a:gd name="f13" fmla="*/ f8 f0 1"/>
                <a:gd name="f14" fmla="*/ f12 1 1232462"/>
                <a:gd name="f15" fmla="*/ f11 1 292459"/>
                <a:gd name="f16" fmla="*/ 0 f12 1"/>
                <a:gd name="f17" fmla="*/ 0 f11 1"/>
                <a:gd name="f18" fmla="*/ 1232462 f12 1"/>
                <a:gd name="f19" fmla="*/ 292459 f11 1"/>
                <a:gd name="f20" fmla="*/ f13 1 f2"/>
                <a:gd name="f21" fmla="*/ f16 1 1232462"/>
                <a:gd name="f22" fmla="*/ f17 1 292459"/>
                <a:gd name="f23" fmla="*/ f18 1 1232462"/>
                <a:gd name="f24" fmla="*/ f19 1 292459"/>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232462" h="292459">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8257" tIns="8257" rIns="8257" bIns="8257" anchor="ctr" anchorCtr="1" compatLnSpc="1">
              <a:noAutofit/>
            </a:bodyPr>
            <a:lstStyle/>
            <a:p>
              <a:pPr algn="ctr" defTabSz="577845">
                <a:lnSpc>
                  <a:spcPct val="90000"/>
                </a:lnSpc>
                <a:spcAft>
                  <a:spcPts val="500"/>
                </a:spcAft>
                <a:defRPr sz="1800" b="0" i="0" u="none" strike="noStrike" kern="0" cap="none" spc="0" baseline="0">
                  <a:solidFill>
                    <a:srgbClr val="000000"/>
                  </a:solidFill>
                  <a:uFillTx/>
                </a:defRPr>
              </a:pPr>
              <a:r>
                <a:rPr lang="en-CA" sz="1300">
                  <a:solidFill>
                    <a:srgbClr val="FFFFFF"/>
                  </a:solidFill>
                  <a:latin typeface="Trebuchet MS"/>
                </a:rPr>
                <a:t>Law</a:t>
              </a:r>
            </a:p>
          </p:txBody>
        </p:sp>
        <p:sp>
          <p:nvSpPr>
            <p:cNvPr id="11" name="Freeform 10"/>
            <p:cNvSpPr/>
            <p:nvPr/>
          </p:nvSpPr>
          <p:spPr>
            <a:xfrm>
              <a:off x="3731904" y="2507924"/>
              <a:ext cx="1560149" cy="401412"/>
            </a:xfrm>
            <a:custGeom>
              <a:avLst/>
              <a:gdLst>
                <a:gd name="f0" fmla="val 10800000"/>
                <a:gd name="f1" fmla="val 5400000"/>
                <a:gd name="f2" fmla="val 180"/>
                <a:gd name="f3" fmla="val w"/>
                <a:gd name="f4" fmla="val h"/>
                <a:gd name="f5" fmla="val 0"/>
                <a:gd name="f6" fmla="val 1560151"/>
                <a:gd name="f7" fmla="val 401408"/>
                <a:gd name="f8" fmla="+- 0 0 -90"/>
                <a:gd name="f9" fmla="*/ f3 1 1560151"/>
                <a:gd name="f10" fmla="*/ f4 1 401408"/>
                <a:gd name="f11" fmla="+- f7 0 f5"/>
                <a:gd name="f12" fmla="+- f6 0 f5"/>
                <a:gd name="f13" fmla="*/ f8 f0 1"/>
                <a:gd name="f14" fmla="*/ f12 1 1560151"/>
                <a:gd name="f15" fmla="*/ f11 1 401408"/>
                <a:gd name="f16" fmla="*/ 0 f12 1"/>
                <a:gd name="f17" fmla="*/ 0 f11 1"/>
                <a:gd name="f18" fmla="*/ 1560151 f12 1"/>
                <a:gd name="f19" fmla="*/ 401408 f11 1"/>
                <a:gd name="f20" fmla="*/ f13 1 f2"/>
                <a:gd name="f21" fmla="*/ f16 1 1560151"/>
                <a:gd name="f22" fmla="*/ f17 1 401408"/>
                <a:gd name="f23" fmla="*/ f18 1 1560151"/>
                <a:gd name="f24" fmla="*/ f19 1 401408"/>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560151" h="401408">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8257" tIns="8257" rIns="8257" bIns="8257" anchor="ctr" anchorCtr="1" compatLnSpc="1">
              <a:noAutofit/>
            </a:bodyPr>
            <a:lstStyle/>
            <a:p>
              <a:pPr algn="ctr" defTabSz="577845">
                <a:lnSpc>
                  <a:spcPct val="90000"/>
                </a:lnSpc>
                <a:spcAft>
                  <a:spcPts val="500"/>
                </a:spcAft>
                <a:defRPr sz="1800" b="0" i="0" u="none" strike="noStrike" kern="0" cap="none" spc="0" baseline="0">
                  <a:solidFill>
                    <a:srgbClr val="000000"/>
                  </a:solidFill>
                  <a:uFillTx/>
                </a:defRPr>
              </a:pPr>
              <a:r>
                <a:rPr lang="en-CA" sz="1300">
                  <a:solidFill>
                    <a:srgbClr val="FFFFFF"/>
                  </a:solidFill>
                  <a:latin typeface="Trebuchet MS"/>
                </a:rPr>
                <a:t>Domestic</a:t>
              </a:r>
            </a:p>
          </p:txBody>
        </p:sp>
        <p:sp>
          <p:nvSpPr>
            <p:cNvPr id="12" name="Freeform 11"/>
            <p:cNvSpPr/>
            <p:nvPr/>
          </p:nvSpPr>
          <p:spPr>
            <a:xfrm>
              <a:off x="5187436" y="3432465"/>
              <a:ext cx="1572731" cy="329686"/>
            </a:xfrm>
            <a:custGeom>
              <a:avLst/>
              <a:gdLst>
                <a:gd name="f0" fmla="val 10800000"/>
                <a:gd name="f1" fmla="val 5400000"/>
                <a:gd name="f2" fmla="val 180"/>
                <a:gd name="f3" fmla="val w"/>
                <a:gd name="f4" fmla="val h"/>
                <a:gd name="f5" fmla="val 0"/>
                <a:gd name="f6" fmla="val 1572732"/>
                <a:gd name="f7" fmla="val 329688"/>
                <a:gd name="f8" fmla="+- 0 0 -90"/>
                <a:gd name="f9" fmla="*/ f3 1 1572732"/>
                <a:gd name="f10" fmla="*/ f4 1 329688"/>
                <a:gd name="f11" fmla="+- f7 0 f5"/>
                <a:gd name="f12" fmla="+- f6 0 f5"/>
                <a:gd name="f13" fmla="*/ f8 f0 1"/>
                <a:gd name="f14" fmla="*/ f12 1 1572732"/>
                <a:gd name="f15" fmla="*/ f11 1 329688"/>
                <a:gd name="f16" fmla="*/ 0 f12 1"/>
                <a:gd name="f17" fmla="*/ 0 f11 1"/>
                <a:gd name="f18" fmla="*/ 1572732 f12 1"/>
                <a:gd name="f19" fmla="*/ 329688 f11 1"/>
                <a:gd name="f20" fmla="*/ f13 1 f2"/>
                <a:gd name="f21" fmla="*/ f16 1 1572732"/>
                <a:gd name="f22" fmla="*/ f17 1 329688"/>
                <a:gd name="f23" fmla="*/ f18 1 1572732"/>
                <a:gd name="f24" fmla="*/ f19 1 329688"/>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572732" h="329688">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8257" tIns="8257" rIns="8257" bIns="8257" anchor="ctr" anchorCtr="1" compatLnSpc="1">
              <a:noAutofit/>
            </a:bodyPr>
            <a:lstStyle/>
            <a:p>
              <a:pPr algn="ctr" defTabSz="577845">
                <a:lnSpc>
                  <a:spcPct val="90000"/>
                </a:lnSpc>
                <a:spcAft>
                  <a:spcPts val="500"/>
                </a:spcAft>
                <a:defRPr sz="1800" b="0" i="0" u="none" strike="noStrike" kern="0" cap="none" spc="0" baseline="0">
                  <a:solidFill>
                    <a:srgbClr val="000000"/>
                  </a:solidFill>
                  <a:uFillTx/>
                </a:defRPr>
              </a:pPr>
              <a:r>
                <a:rPr lang="en-CA" sz="1300">
                  <a:solidFill>
                    <a:srgbClr val="FFFFFF"/>
                  </a:solidFill>
                  <a:latin typeface="Trebuchet MS"/>
                </a:rPr>
                <a:t>Procedural</a:t>
              </a:r>
            </a:p>
          </p:txBody>
        </p:sp>
        <p:sp>
          <p:nvSpPr>
            <p:cNvPr id="13" name="Freeform 12"/>
            <p:cNvSpPr/>
            <p:nvPr/>
          </p:nvSpPr>
          <p:spPr>
            <a:xfrm>
              <a:off x="2023192" y="3849587"/>
              <a:ext cx="2338459" cy="1169234"/>
            </a:xfrm>
            <a:custGeom>
              <a:avLst/>
              <a:gdLst>
                <a:gd name="f0" fmla="val 10800000"/>
                <a:gd name="f1" fmla="val 5400000"/>
                <a:gd name="f2" fmla="val 180"/>
                <a:gd name="f3" fmla="val w"/>
                <a:gd name="f4" fmla="val h"/>
                <a:gd name="f5" fmla="val 0"/>
                <a:gd name="f6" fmla="val 2338461"/>
                <a:gd name="f7" fmla="val 1169230"/>
                <a:gd name="f8" fmla="+- 0 0 -90"/>
                <a:gd name="f9" fmla="*/ f3 1 2338461"/>
                <a:gd name="f10" fmla="*/ f4 1 1169230"/>
                <a:gd name="f11" fmla="+- f7 0 f5"/>
                <a:gd name="f12" fmla="+- f6 0 f5"/>
                <a:gd name="f13" fmla="*/ f8 f0 1"/>
                <a:gd name="f14" fmla="*/ f12 1 2338461"/>
                <a:gd name="f15" fmla="*/ f11 1 1169230"/>
                <a:gd name="f16" fmla="*/ 0 f12 1"/>
                <a:gd name="f17" fmla="*/ 0 f11 1"/>
                <a:gd name="f18" fmla="*/ 2338461 f12 1"/>
                <a:gd name="f19" fmla="*/ 1169230 f11 1"/>
                <a:gd name="f20" fmla="*/ f13 1 f2"/>
                <a:gd name="f21" fmla="*/ f16 1 2338461"/>
                <a:gd name="f22" fmla="*/ f17 1 1169230"/>
                <a:gd name="f23" fmla="*/ f18 1 2338461"/>
                <a:gd name="f24" fmla="*/ f19 1 1169230"/>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338461" h="1169230">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5243" tIns="15243" rIns="15243" bIns="15243" anchor="ctr" anchorCtr="1" compatLnSpc="1">
              <a:noAutofit/>
            </a:bodyPr>
            <a:lstStyle/>
            <a:p>
              <a:pPr algn="ctr" defTabSz="1066803">
                <a:lnSpc>
                  <a:spcPct val="90000"/>
                </a:lnSpc>
                <a:spcAft>
                  <a:spcPts val="1000"/>
                </a:spcAft>
                <a:defRPr sz="1800" b="0" i="0" u="none" strike="noStrike" kern="0" cap="none" spc="0" baseline="0">
                  <a:solidFill>
                    <a:srgbClr val="000000"/>
                  </a:solidFill>
                  <a:uFillTx/>
                </a:defRPr>
              </a:pPr>
              <a:r>
                <a:rPr lang="en-CA" sz="2400">
                  <a:solidFill>
                    <a:srgbClr val="FFFFFF"/>
                  </a:solidFill>
                  <a:latin typeface="Trebuchet MS"/>
                </a:rPr>
                <a:t>Substantive</a:t>
              </a:r>
            </a:p>
          </p:txBody>
        </p:sp>
        <p:sp>
          <p:nvSpPr>
            <p:cNvPr id="14" name="Freeform 13"/>
            <p:cNvSpPr/>
            <p:nvPr/>
          </p:nvSpPr>
          <p:spPr>
            <a:xfrm>
              <a:off x="503240" y="5508034"/>
              <a:ext cx="2338459" cy="1169234"/>
            </a:xfrm>
            <a:custGeom>
              <a:avLst/>
              <a:gdLst>
                <a:gd name="f0" fmla="val 10800000"/>
                <a:gd name="f1" fmla="val 5400000"/>
                <a:gd name="f2" fmla="val 180"/>
                <a:gd name="f3" fmla="val w"/>
                <a:gd name="f4" fmla="val h"/>
                <a:gd name="f5" fmla="val 0"/>
                <a:gd name="f6" fmla="val 2338461"/>
                <a:gd name="f7" fmla="val 1169230"/>
                <a:gd name="f8" fmla="+- 0 0 -90"/>
                <a:gd name="f9" fmla="*/ f3 1 2338461"/>
                <a:gd name="f10" fmla="*/ f4 1 1169230"/>
                <a:gd name="f11" fmla="+- f7 0 f5"/>
                <a:gd name="f12" fmla="+- f6 0 f5"/>
                <a:gd name="f13" fmla="*/ f8 f0 1"/>
                <a:gd name="f14" fmla="*/ f12 1 2338461"/>
                <a:gd name="f15" fmla="*/ f11 1 1169230"/>
                <a:gd name="f16" fmla="*/ 0 f12 1"/>
                <a:gd name="f17" fmla="*/ 0 f11 1"/>
                <a:gd name="f18" fmla="*/ 2338461 f12 1"/>
                <a:gd name="f19" fmla="*/ 1169230 f11 1"/>
                <a:gd name="f20" fmla="*/ f13 1 f2"/>
                <a:gd name="f21" fmla="*/ f16 1 2338461"/>
                <a:gd name="f22" fmla="*/ f17 1 1169230"/>
                <a:gd name="f23" fmla="*/ f18 1 2338461"/>
                <a:gd name="f24" fmla="*/ f19 1 1169230"/>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338461" h="1169230">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1430" tIns="11430" rIns="11430" bIns="11430" anchor="ctr" anchorCtr="1" compatLnSpc="1">
              <a:noAutofit/>
            </a:bodyPr>
            <a:lstStyle/>
            <a:p>
              <a:pPr algn="ctr" defTabSz="800100">
                <a:lnSpc>
                  <a:spcPct val="90000"/>
                </a:lnSpc>
                <a:spcAft>
                  <a:spcPts val="800"/>
                </a:spcAft>
                <a:defRPr sz="1800" b="0" i="0" u="none" strike="noStrike" kern="0" cap="none" spc="0" baseline="0">
                  <a:solidFill>
                    <a:srgbClr val="000000"/>
                  </a:solidFill>
                  <a:uFillTx/>
                </a:defRPr>
              </a:pPr>
              <a:r>
                <a:rPr lang="en-CA">
                  <a:solidFill>
                    <a:srgbClr val="FFFFFF"/>
                  </a:solidFill>
                  <a:latin typeface="Trebuchet MS"/>
                </a:rPr>
                <a:t>Public</a:t>
              </a:r>
            </a:p>
          </p:txBody>
        </p:sp>
        <p:sp>
          <p:nvSpPr>
            <p:cNvPr id="15" name="Freeform 14"/>
            <p:cNvSpPr/>
            <p:nvPr/>
          </p:nvSpPr>
          <p:spPr>
            <a:xfrm>
              <a:off x="3816184" y="5436016"/>
              <a:ext cx="2338459" cy="1169234"/>
            </a:xfrm>
            <a:custGeom>
              <a:avLst/>
              <a:gdLst>
                <a:gd name="f0" fmla="val 10800000"/>
                <a:gd name="f1" fmla="val 5400000"/>
                <a:gd name="f2" fmla="val 180"/>
                <a:gd name="f3" fmla="val w"/>
                <a:gd name="f4" fmla="val h"/>
                <a:gd name="f5" fmla="val 0"/>
                <a:gd name="f6" fmla="val 2338461"/>
                <a:gd name="f7" fmla="val 1169230"/>
                <a:gd name="f8" fmla="+- 0 0 -90"/>
                <a:gd name="f9" fmla="*/ f3 1 2338461"/>
                <a:gd name="f10" fmla="*/ f4 1 1169230"/>
                <a:gd name="f11" fmla="+- f7 0 f5"/>
                <a:gd name="f12" fmla="+- f6 0 f5"/>
                <a:gd name="f13" fmla="*/ f8 f0 1"/>
                <a:gd name="f14" fmla="*/ f12 1 2338461"/>
                <a:gd name="f15" fmla="*/ f11 1 1169230"/>
                <a:gd name="f16" fmla="*/ 0 f12 1"/>
                <a:gd name="f17" fmla="*/ 0 f11 1"/>
                <a:gd name="f18" fmla="*/ 2338461 f12 1"/>
                <a:gd name="f19" fmla="*/ 1169230 f11 1"/>
                <a:gd name="f20" fmla="*/ f13 1 f2"/>
                <a:gd name="f21" fmla="*/ f16 1 2338461"/>
                <a:gd name="f22" fmla="*/ f17 1 1169230"/>
                <a:gd name="f23" fmla="*/ f18 1 2338461"/>
                <a:gd name="f24" fmla="*/ f19 1 1169230"/>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338461" h="1169230">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1430" tIns="11430" rIns="11430" bIns="11430" anchor="ctr" anchorCtr="1" compatLnSpc="1">
              <a:noAutofit/>
            </a:bodyPr>
            <a:lstStyle/>
            <a:p>
              <a:pPr algn="ctr" defTabSz="800100">
                <a:lnSpc>
                  <a:spcPct val="90000"/>
                </a:lnSpc>
                <a:spcAft>
                  <a:spcPts val="800"/>
                </a:spcAft>
                <a:defRPr sz="1800" b="0" i="0" u="none" strike="noStrike" kern="0" cap="none" spc="0" baseline="0">
                  <a:solidFill>
                    <a:srgbClr val="000000"/>
                  </a:solidFill>
                  <a:uFillTx/>
                </a:defRPr>
              </a:pPr>
              <a:r>
                <a:rPr lang="en-CA">
                  <a:solidFill>
                    <a:srgbClr val="FFFFFF"/>
                  </a:solidFill>
                  <a:latin typeface="Trebuchet MS"/>
                </a:rPr>
                <a:t>Private</a:t>
              </a:r>
            </a:p>
          </p:txBody>
        </p:sp>
        <p:sp>
          <p:nvSpPr>
            <p:cNvPr id="16" name="Freeform 15"/>
            <p:cNvSpPr/>
            <p:nvPr/>
          </p:nvSpPr>
          <p:spPr>
            <a:xfrm>
              <a:off x="7479554" y="2507924"/>
              <a:ext cx="1005629" cy="401412"/>
            </a:xfrm>
            <a:custGeom>
              <a:avLst/>
              <a:gdLst>
                <a:gd name="f0" fmla="val 10800000"/>
                <a:gd name="f1" fmla="val 5400000"/>
                <a:gd name="f2" fmla="val 180"/>
                <a:gd name="f3" fmla="val w"/>
                <a:gd name="f4" fmla="val h"/>
                <a:gd name="f5" fmla="val 0"/>
                <a:gd name="f6" fmla="val 1005632"/>
                <a:gd name="f7" fmla="val 401408"/>
                <a:gd name="f8" fmla="+- 0 0 -90"/>
                <a:gd name="f9" fmla="*/ f3 1 1005632"/>
                <a:gd name="f10" fmla="*/ f4 1 401408"/>
                <a:gd name="f11" fmla="+- f7 0 f5"/>
                <a:gd name="f12" fmla="+- f6 0 f5"/>
                <a:gd name="f13" fmla="*/ f8 f0 1"/>
                <a:gd name="f14" fmla="*/ f12 1 1005632"/>
                <a:gd name="f15" fmla="*/ f11 1 401408"/>
                <a:gd name="f16" fmla="*/ 0 f12 1"/>
                <a:gd name="f17" fmla="*/ 0 f11 1"/>
                <a:gd name="f18" fmla="*/ 1005632 f12 1"/>
                <a:gd name="f19" fmla="*/ 401408 f11 1"/>
                <a:gd name="f20" fmla="*/ f13 1 f2"/>
                <a:gd name="f21" fmla="*/ f16 1 1005632"/>
                <a:gd name="f22" fmla="*/ f17 1 401408"/>
                <a:gd name="f23" fmla="*/ f18 1 1005632"/>
                <a:gd name="f24" fmla="*/ f19 1 401408"/>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005632" h="401408">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8257" tIns="8257" rIns="8257" bIns="8257" anchor="ctr" anchorCtr="1" compatLnSpc="1">
              <a:noAutofit/>
            </a:bodyPr>
            <a:lstStyle/>
            <a:p>
              <a:pPr algn="ctr" defTabSz="577845">
                <a:lnSpc>
                  <a:spcPct val="90000"/>
                </a:lnSpc>
                <a:spcAft>
                  <a:spcPts val="500"/>
                </a:spcAft>
                <a:defRPr sz="1800" b="0" i="0" u="none" strike="noStrike" kern="0" cap="none" spc="0" baseline="0">
                  <a:solidFill>
                    <a:srgbClr val="000000"/>
                  </a:solidFill>
                  <a:uFillTx/>
                </a:defRPr>
              </a:pPr>
              <a:r>
                <a:rPr lang="en-CA" sz="1300">
                  <a:solidFill>
                    <a:srgbClr val="FFFFFF"/>
                  </a:solidFill>
                  <a:latin typeface="Trebuchet MS"/>
                </a:rPr>
                <a:t>International</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3"/>
          <p:cNvSpPr txBox="1">
            <a:spLocks noGrp="1"/>
          </p:cNvSpPr>
          <p:nvPr>
            <p:ph type="title"/>
          </p:nvPr>
        </p:nvSpPr>
        <p:spPr/>
        <p:txBody>
          <a:bodyPr/>
          <a:lstStyle/>
          <a:p>
            <a:pPr lvl="0"/>
            <a:r>
              <a:rPr lang="en-CA"/>
              <a:t>Public or Private</a:t>
            </a:r>
          </a:p>
        </p:txBody>
      </p:sp>
      <p:sp>
        <p:nvSpPr>
          <p:cNvPr id="3" name="Content Placeholder 4"/>
          <p:cNvSpPr txBox="1">
            <a:spLocks noGrp="1"/>
          </p:cNvSpPr>
          <p:nvPr>
            <p:ph idx="1"/>
          </p:nvPr>
        </p:nvSpPr>
        <p:spPr/>
        <p:txBody>
          <a:bodyPr/>
          <a:lstStyle/>
          <a:p>
            <a:pPr lvl="0"/>
            <a:r>
              <a:rPr lang="en-CA"/>
              <a:t>All domestic laws are either public laws or private laws.</a:t>
            </a:r>
          </a:p>
          <a:p>
            <a:pPr lvl="0">
              <a:buNone/>
            </a:pPr>
            <a:endParaRPr lang="en-CA"/>
          </a:p>
          <a:p>
            <a:pPr lvl="0"/>
            <a:r>
              <a:rPr lang="en-CA" u="sng"/>
              <a:t>Public Law</a:t>
            </a:r>
            <a:r>
              <a:rPr lang="en-CA"/>
              <a:t> – the area of law that deals with </a:t>
            </a:r>
            <a:r>
              <a:rPr lang="en-CA" b="1"/>
              <a:t>activities between people and the government</a:t>
            </a:r>
            <a:r>
              <a:rPr lang="en-CA"/>
              <a:t>.  Public law is divided into constitutional law, administrative law, and criminal law.  </a:t>
            </a:r>
          </a:p>
          <a:p>
            <a:pPr lvl="0"/>
            <a:endParaRPr lang="en-C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3"/>
          <p:cNvSpPr txBox="1">
            <a:spLocks noGrp="1"/>
          </p:cNvSpPr>
          <p:nvPr>
            <p:ph type="title"/>
          </p:nvPr>
        </p:nvSpPr>
        <p:spPr/>
        <p:txBody>
          <a:bodyPr/>
          <a:lstStyle/>
          <a:p>
            <a:pPr lvl="0"/>
            <a:r>
              <a:rPr lang="en-CA"/>
              <a:t>Public Law</a:t>
            </a:r>
          </a:p>
        </p:txBody>
      </p:sp>
      <p:grpSp>
        <p:nvGrpSpPr>
          <p:cNvPr id="3" name="Content Placeholder 5"/>
          <p:cNvGrpSpPr/>
          <p:nvPr/>
        </p:nvGrpSpPr>
        <p:grpSpPr>
          <a:xfrm>
            <a:off x="866693" y="1041620"/>
            <a:ext cx="11529390" cy="5724939"/>
            <a:chOff x="719833" y="1777145"/>
            <a:chExt cx="6797860" cy="3885888"/>
          </a:xfrm>
        </p:grpSpPr>
        <p:sp>
          <p:nvSpPr>
            <p:cNvPr id="4" name="Freeform 3"/>
            <p:cNvSpPr/>
            <p:nvPr/>
          </p:nvSpPr>
          <p:spPr>
            <a:xfrm>
              <a:off x="6406085" y="1923989"/>
              <a:ext cx="606695" cy="304796"/>
            </a:xfrm>
            <a:custGeom>
              <a:avLst/>
              <a:gdLst>
                <a:gd name="f0" fmla="val w"/>
                <a:gd name="f1" fmla="val h"/>
                <a:gd name="f2" fmla="val 0"/>
                <a:gd name="f3" fmla="val 606694"/>
                <a:gd name="f4" fmla="val 304797"/>
                <a:gd name="f5" fmla="*/ f0 1 606694"/>
                <a:gd name="f6" fmla="*/ f1 1 304797"/>
                <a:gd name="f7" fmla="+- f4 0 f2"/>
                <a:gd name="f8" fmla="+- f3 0 f2"/>
                <a:gd name="f9" fmla="*/ f8 1 606694"/>
                <a:gd name="f10" fmla="*/ f7 1 304797"/>
                <a:gd name="f11" fmla="*/ 0 1 f9"/>
                <a:gd name="f12" fmla="*/ 606694 1 f9"/>
                <a:gd name="f13" fmla="*/ 0 1 f10"/>
                <a:gd name="f14" fmla="*/ 304797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606694" h="304797">
                  <a:moveTo>
                    <a:pt x="f2" y="f2"/>
                  </a:moveTo>
                  <a:lnTo>
                    <a:pt x="f2" y="f4"/>
                  </a:lnTo>
                  <a:lnTo>
                    <a:pt x="f3"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5" name="Freeform 4"/>
            <p:cNvSpPr/>
            <p:nvPr/>
          </p:nvSpPr>
          <p:spPr>
            <a:xfrm>
              <a:off x="4328989" y="3130612"/>
              <a:ext cx="451393" cy="431587"/>
            </a:xfrm>
            <a:custGeom>
              <a:avLst/>
              <a:gdLst>
                <a:gd name="f0" fmla="val w"/>
                <a:gd name="f1" fmla="val h"/>
                <a:gd name="f2" fmla="val 0"/>
                <a:gd name="f3" fmla="val 451395"/>
                <a:gd name="f4" fmla="val 431591"/>
                <a:gd name="f5" fmla="*/ f0 1 451395"/>
                <a:gd name="f6" fmla="*/ f1 1 431591"/>
                <a:gd name="f7" fmla="+- f4 0 f2"/>
                <a:gd name="f8" fmla="+- f3 0 f2"/>
                <a:gd name="f9" fmla="*/ f8 1 451395"/>
                <a:gd name="f10" fmla="*/ f7 1 431591"/>
                <a:gd name="f11" fmla="*/ 0 1 f9"/>
                <a:gd name="f12" fmla="*/ 451395 1 f9"/>
                <a:gd name="f13" fmla="*/ 0 1 f10"/>
                <a:gd name="f14" fmla="*/ 431591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451395" h="431591">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6" name="Freeform 5"/>
            <p:cNvSpPr/>
            <p:nvPr/>
          </p:nvSpPr>
          <p:spPr>
            <a:xfrm>
              <a:off x="2032510" y="3931380"/>
              <a:ext cx="293458" cy="1438122"/>
            </a:xfrm>
            <a:custGeom>
              <a:avLst/>
              <a:gdLst>
                <a:gd name="f0" fmla="val w"/>
                <a:gd name="f1" fmla="val h"/>
                <a:gd name="f2" fmla="val 0"/>
                <a:gd name="f3" fmla="val 293458"/>
                <a:gd name="f4" fmla="val 1438123"/>
                <a:gd name="f5" fmla="*/ f0 1 293458"/>
                <a:gd name="f6" fmla="*/ f1 1 1438123"/>
                <a:gd name="f7" fmla="+- f4 0 f2"/>
                <a:gd name="f8" fmla="+- f3 0 f2"/>
                <a:gd name="f9" fmla="*/ f8 1 293458"/>
                <a:gd name="f10" fmla="*/ f7 1 1438123"/>
                <a:gd name="f11" fmla="*/ 0 1 f9"/>
                <a:gd name="f12" fmla="*/ 293458 1 f9"/>
                <a:gd name="f13" fmla="*/ 0 1 f10"/>
                <a:gd name="f14" fmla="*/ 143812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293458" h="1438123">
                  <a:moveTo>
                    <a:pt x="f2" y="f2"/>
                  </a:move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7" name="Freeform 6"/>
            <p:cNvSpPr/>
            <p:nvPr/>
          </p:nvSpPr>
          <p:spPr>
            <a:xfrm>
              <a:off x="2032510" y="3931380"/>
              <a:ext cx="559530" cy="1366113"/>
            </a:xfrm>
            <a:custGeom>
              <a:avLst/>
              <a:gdLst>
                <a:gd name="f0" fmla="val w"/>
                <a:gd name="f1" fmla="val h"/>
                <a:gd name="f2" fmla="val 0"/>
                <a:gd name="f3" fmla="val 559533"/>
                <a:gd name="f4" fmla="val 1366115"/>
                <a:gd name="f5" fmla="*/ f0 1 559533"/>
                <a:gd name="f6" fmla="*/ f1 1 1366115"/>
                <a:gd name="f7" fmla="+- f4 0 f2"/>
                <a:gd name="f8" fmla="+- f3 0 f2"/>
                <a:gd name="f9" fmla="*/ f8 1 559533"/>
                <a:gd name="f10" fmla="*/ f7 1 1366115"/>
                <a:gd name="f11" fmla="*/ 0 1 f9"/>
                <a:gd name="f12" fmla="*/ 559533 1 f9"/>
                <a:gd name="f13" fmla="*/ 0 1 f10"/>
                <a:gd name="f14" fmla="*/ 1366115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559533" h="1366115">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8" name="Freeform 7"/>
            <p:cNvSpPr/>
            <p:nvPr/>
          </p:nvSpPr>
          <p:spPr>
            <a:xfrm>
              <a:off x="2032510" y="3931380"/>
              <a:ext cx="1999683" cy="1366113"/>
            </a:xfrm>
            <a:custGeom>
              <a:avLst/>
              <a:gdLst>
                <a:gd name="f0" fmla="val w"/>
                <a:gd name="f1" fmla="val h"/>
                <a:gd name="f2" fmla="val 0"/>
                <a:gd name="f3" fmla="val 1999687"/>
                <a:gd name="f4" fmla="val 1366115"/>
                <a:gd name="f5" fmla="*/ f0 1 1999687"/>
                <a:gd name="f6" fmla="*/ f1 1 1366115"/>
                <a:gd name="f7" fmla="+- f4 0 f2"/>
                <a:gd name="f8" fmla="+- f3 0 f2"/>
                <a:gd name="f9" fmla="*/ f8 1 1999687"/>
                <a:gd name="f10" fmla="*/ f7 1 1366115"/>
                <a:gd name="f11" fmla="*/ 0 1 f9"/>
                <a:gd name="f12" fmla="*/ 1999687 1 f9"/>
                <a:gd name="f13" fmla="*/ 0 1 f10"/>
                <a:gd name="f14" fmla="*/ 1366115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999687" h="1366115">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9" name="Freeform 8"/>
            <p:cNvSpPr/>
            <p:nvPr/>
          </p:nvSpPr>
          <p:spPr>
            <a:xfrm>
              <a:off x="2985150" y="3130612"/>
              <a:ext cx="1343838" cy="364955"/>
            </a:xfrm>
            <a:custGeom>
              <a:avLst/>
              <a:gdLst>
                <a:gd name="f0" fmla="val w"/>
                <a:gd name="f1" fmla="val h"/>
                <a:gd name="f2" fmla="val 0"/>
                <a:gd name="f3" fmla="val 1343839"/>
                <a:gd name="f4" fmla="val 364955"/>
                <a:gd name="f5" fmla="*/ f0 1 1343839"/>
                <a:gd name="f6" fmla="*/ f1 1 364955"/>
                <a:gd name="f7" fmla="+- f4 0 f2"/>
                <a:gd name="f8" fmla="+- f3 0 f2"/>
                <a:gd name="f9" fmla="*/ f8 1 1343839"/>
                <a:gd name="f10" fmla="*/ f7 1 364955"/>
                <a:gd name="f11" fmla="*/ 0 1 f9"/>
                <a:gd name="f12" fmla="*/ 1343839 1 f9"/>
                <a:gd name="f13" fmla="*/ 0 1 f10"/>
                <a:gd name="f14" fmla="*/ 364955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343839" h="364955">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0" name="Freeform 9"/>
            <p:cNvSpPr/>
            <p:nvPr/>
          </p:nvSpPr>
          <p:spPr>
            <a:xfrm>
              <a:off x="4328989" y="2329552"/>
              <a:ext cx="647422" cy="309807"/>
            </a:xfrm>
            <a:custGeom>
              <a:avLst/>
              <a:gdLst>
                <a:gd name="f0" fmla="val w"/>
                <a:gd name="f1" fmla="val h"/>
                <a:gd name="f2" fmla="val 0"/>
                <a:gd name="f3" fmla="val 647426"/>
                <a:gd name="f4" fmla="val 309807"/>
                <a:gd name="f5" fmla="val 186526"/>
                <a:gd name="f6" fmla="*/ f0 1 647426"/>
                <a:gd name="f7" fmla="*/ f1 1 309807"/>
                <a:gd name="f8" fmla="+- f4 0 f2"/>
                <a:gd name="f9" fmla="+- f3 0 f2"/>
                <a:gd name="f10" fmla="*/ f9 1 647426"/>
                <a:gd name="f11" fmla="*/ f8 1 309807"/>
                <a:gd name="f12" fmla="*/ 0 1 f10"/>
                <a:gd name="f13" fmla="*/ 647426 1 f10"/>
                <a:gd name="f14" fmla="*/ 0 1 f11"/>
                <a:gd name="f15" fmla="*/ 309807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647426" h="309807">
                  <a:moveTo>
                    <a:pt x="f3" y="f2"/>
                  </a:moveTo>
                  <a:lnTo>
                    <a:pt x="f3" y="f5"/>
                  </a:lnTo>
                  <a:lnTo>
                    <a:pt x="f2" y="f5"/>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1" name="Freeform 10"/>
            <p:cNvSpPr/>
            <p:nvPr/>
          </p:nvSpPr>
          <p:spPr>
            <a:xfrm>
              <a:off x="4976420" y="2329552"/>
              <a:ext cx="663287" cy="262652"/>
            </a:xfrm>
            <a:custGeom>
              <a:avLst/>
              <a:gdLst>
                <a:gd name="f0" fmla="val w"/>
                <a:gd name="f1" fmla="val h"/>
                <a:gd name="f2" fmla="val 0"/>
                <a:gd name="f3" fmla="val 663288"/>
                <a:gd name="f4" fmla="val 262655"/>
                <a:gd name="f5" fmla="val 139374"/>
                <a:gd name="f6" fmla="*/ f0 1 663288"/>
                <a:gd name="f7" fmla="*/ f1 1 262655"/>
                <a:gd name="f8" fmla="+- f4 0 f2"/>
                <a:gd name="f9" fmla="+- f3 0 f2"/>
                <a:gd name="f10" fmla="*/ f9 1 663288"/>
                <a:gd name="f11" fmla="*/ f8 1 262655"/>
                <a:gd name="f12" fmla="*/ 0 1 f10"/>
                <a:gd name="f13" fmla="*/ 663288 1 f10"/>
                <a:gd name="f14" fmla="*/ 0 1 f11"/>
                <a:gd name="f15" fmla="*/ 262655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663288" h="262655">
                  <a:moveTo>
                    <a:pt x="f2" y="f2"/>
                  </a:moveTo>
                  <a:lnTo>
                    <a:pt x="f2" y="f5"/>
                  </a:lnTo>
                  <a:lnTo>
                    <a:pt x="f3" y="f5"/>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2" name="Freeform 11"/>
            <p:cNvSpPr/>
            <p:nvPr/>
          </p:nvSpPr>
          <p:spPr>
            <a:xfrm>
              <a:off x="5368076" y="1923989"/>
              <a:ext cx="1037999" cy="304796"/>
            </a:xfrm>
            <a:custGeom>
              <a:avLst/>
              <a:gdLst>
                <a:gd name="f0" fmla="val w"/>
                <a:gd name="f1" fmla="val h"/>
                <a:gd name="f2" fmla="val 0"/>
                <a:gd name="f3" fmla="val 1038003"/>
                <a:gd name="f4" fmla="val 304797"/>
                <a:gd name="f5" fmla="*/ f0 1 1038003"/>
                <a:gd name="f6" fmla="*/ f1 1 304797"/>
                <a:gd name="f7" fmla="+- f4 0 f2"/>
                <a:gd name="f8" fmla="+- f3 0 f2"/>
                <a:gd name="f9" fmla="*/ f8 1 1038003"/>
                <a:gd name="f10" fmla="*/ f7 1 304797"/>
                <a:gd name="f11" fmla="*/ 0 1 f9"/>
                <a:gd name="f12" fmla="*/ 1038003 1 f9"/>
                <a:gd name="f13" fmla="*/ 0 1 f10"/>
                <a:gd name="f14" fmla="*/ 304797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038003" h="304797">
                  <a:moveTo>
                    <a:pt x="f3" y="f2"/>
                  </a:moveTo>
                  <a:lnTo>
                    <a:pt x="f3" y="f4"/>
                  </a:lnTo>
                  <a:lnTo>
                    <a:pt x="f2"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3" name="Freeform 12"/>
            <p:cNvSpPr/>
            <p:nvPr/>
          </p:nvSpPr>
          <p:spPr>
            <a:xfrm>
              <a:off x="6096688" y="1777145"/>
              <a:ext cx="618801" cy="146843"/>
            </a:xfrm>
            <a:custGeom>
              <a:avLst/>
              <a:gdLst>
                <a:gd name="f0" fmla="val 10800000"/>
                <a:gd name="f1" fmla="val 5400000"/>
                <a:gd name="f2" fmla="val 180"/>
                <a:gd name="f3" fmla="val w"/>
                <a:gd name="f4" fmla="val h"/>
                <a:gd name="f5" fmla="val 0"/>
                <a:gd name="f6" fmla="val 618799"/>
                <a:gd name="f7" fmla="val 146839"/>
                <a:gd name="f8" fmla="+- 0 0 -90"/>
                <a:gd name="f9" fmla="*/ f3 1 618799"/>
                <a:gd name="f10" fmla="*/ f4 1 146839"/>
                <a:gd name="f11" fmla="+- f7 0 f5"/>
                <a:gd name="f12" fmla="+- f6 0 f5"/>
                <a:gd name="f13" fmla="*/ f8 f0 1"/>
                <a:gd name="f14" fmla="*/ f12 1 618799"/>
                <a:gd name="f15" fmla="*/ f11 1 146839"/>
                <a:gd name="f16" fmla="*/ 0 f12 1"/>
                <a:gd name="f17" fmla="*/ 0 f11 1"/>
                <a:gd name="f18" fmla="*/ 618799 f12 1"/>
                <a:gd name="f19" fmla="*/ 146839 f11 1"/>
                <a:gd name="f20" fmla="*/ f13 1 f2"/>
                <a:gd name="f21" fmla="*/ f16 1 618799"/>
                <a:gd name="f22" fmla="*/ f17 1 146839"/>
                <a:gd name="f23" fmla="*/ f18 1 618799"/>
                <a:gd name="f24" fmla="*/ f19 1 146839"/>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618799" h="146839">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3813" tIns="3813" rIns="3813" bIns="3813" anchor="ctr" anchorCtr="1" compatLnSpc="1">
              <a:noAutofit/>
            </a:bodyPr>
            <a:lstStyle/>
            <a:p>
              <a:pPr algn="ctr" defTabSz="266703">
                <a:lnSpc>
                  <a:spcPct val="90000"/>
                </a:lnSpc>
                <a:spcAft>
                  <a:spcPts val="300"/>
                </a:spcAft>
                <a:defRPr sz="1800" b="0" i="0" u="none" strike="noStrike" kern="0" cap="none" spc="0" baseline="0">
                  <a:solidFill>
                    <a:srgbClr val="000000"/>
                  </a:solidFill>
                  <a:uFillTx/>
                </a:defRPr>
              </a:pPr>
              <a:r>
                <a:rPr lang="en-CA" sz="600">
                  <a:solidFill>
                    <a:srgbClr val="FFFFFF"/>
                  </a:solidFill>
                  <a:latin typeface="Trebuchet MS"/>
                </a:rPr>
                <a:t>Law</a:t>
              </a:r>
            </a:p>
          </p:txBody>
        </p:sp>
        <p:sp>
          <p:nvSpPr>
            <p:cNvPr id="14" name="Freeform 13"/>
            <p:cNvSpPr/>
            <p:nvPr/>
          </p:nvSpPr>
          <p:spPr>
            <a:xfrm>
              <a:off x="4584755" y="2128009"/>
              <a:ext cx="783329" cy="201542"/>
            </a:xfrm>
            <a:custGeom>
              <a:avLst/>
              <a:gdLst>
                <a:gd name="f0" fmla="val 10800000"/>
                <a:gd name="f1" fmla="val 5400000"/>
                <a:gd name="f2" fmla="val 180"/>
                <a:gd name="f3" fmla="val w"/>
                <a:gd name="f4" fmla="val h"/>
                <a:gd name="f5" fmla="val 0"/>
                <a:gd name="f6" fmla="val 783326"/>
                <a:gd name="f7" fmla="val 201540"/>
                <a:gd name="f8" fmla="+- 0 0 -90"/>
                <a:gd name="f9" fmla="*/ f3 1 783326"/>
                <a:gd name="f10" fmla="*/ f4 1 201540"/>
                <a:gd name="f11" fmla="+- f7 0 f5"/>
                <a:gd name="f12" fmla="+- f6 0 f5"/>
                <a:gd name="f13" fmla="*/ f8 f0 1"/>
                <a:gd name="f14" fmla="*/ f12 1 783326"/>
                <a:gd name="f15" fmla="*/ f11 1 201540"/>
                <a:gd name="f16" fmla="*/ 0 f12 1"/>
                <a:gd name="f17" fmla="*/ 0 f11 1"/>
                <a:gd name="f18" fmla="*/ 783326 f12 1"/>
                <a:gd name="f19" fmla="*/ 201540 f11 1"/>
                <a:gd name="f20" fmla="*/ f13 1 f2"/>
                <a:gd name="f21" fmla="*/ f16 1 783326"/>
                <a:gd name="f22" fmla="*/ f17 1 201540"/>
                <a:gd name="f23" fmla="*/ f18 1 783326"/>
                <a:gd name="f24" fmla="*/ f19 1 201540"/>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83326" h="201540">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3813" tIns="3813" rIns="3813" bIns="3813" anchor="ctr" anchorCtr="1" compatLnSpc="1">
              <a:noAutofit/>
            </a:bodyPr>
            <a:lstStyle/>
            <a:p>
              <a:pPr algn="ctr" defTabSz="266703">
                <a:lnSpc>
                  <a:spcPct val="90000"/>
                </a:lnSpc>
                <a:spcAft>
                  <a:spcPts val="300"/>
                </a:spcAft>
                <a:defRPr sz="1800" b="0" i="0" u="none" strike="noStrike" kern="0" cap="none" spc="0" baseline="0">
                  <a:solidFill>
                    <a:srgbClr val="000000"/>
                  </a:solidFill>
                  <a:uFillTx/>
                </a:defRPr>
              </a:pPr>
              <a:r>
                <a:rPr lang="en-CA" sz="600">
                  <a:solidFill>
                    <a:srgbClr val="FFFFFF"/>
                  </a:solidFill>
                  <a:latin typeface="Trebuchet MS"/>
                </a:rPr>
                <a:t>Domestic</a:t>
              </a:r>
            </a:p>
          </p:txBody>
        </p:sp>
        <p:sp>
          <p:nvSpPr>
            <p:cNvPr id="15" name="Freeform 14"/>
            <p:cNvSpPr/>
            <p:nvPr/>
          </p:nvSpPr>
          <p:spPr>
            <a:xfrm>
              <a:off x="5244888" y="2592205"/>
              <a:ext cx="789639" cy="165533"/>
            </a:xfrm>
            <a:custGeom>
              <a:avLst/>
              <a:gdLst>
                <a:gd name="f0" fmla="val 10800000"/>
                <a:gd name="f1" fmla="val 5400000"/>
                <a:gd name="f2" fmla="val 180"/>
                <a:gd name="f3" fmla="val w"/>
                <a:gd name="f4" fmla="val h"/>
                <a:gd name="f5" fmla="val 0"/>
                <a:gd name="f6" fmla="val 789642"/>
                <a:gd name="f7" fmla="val 165530"/>
                <a:gd name="f8" fmla="+- 0 0 -90"/>
                <a:gd name="f9" fmla="*/ f3 1 789642"/>
                <a:gd name="f10" fmla="*/ f4 1 165530"/>
                <a:gd name="f11" fmla="+- f7 0 f5"/>
                <a:gd name="f12" fmla="+- f6 0 f5"/>
                <a:gd name="f13" fmla="*/ f8 f0 1"/>
                <a:gd name="f14" fmla="*/ f12 1 789642"/>
                <a:gd name="f15" fmla="*/ f11 1 165530"/>
                <a:gd name="f16" fmla="*/ 0 f12 1"/>
                <a:gd name="f17" fmla="*/ 0 f11 1"/>
                <a:gd name="f18" fmla="*/ 789642 f12 1"/>
                <a:gd name="f19" fmla="*/ 165530 f11 1"/>
                <a:gd name="f20" fmla="*/ f13 1 f2"/>
                <a:gd name="f21" fmla="*/ f16 1 789642"/>
                <a:gd name="f22" fmla="*/ f17 1 165530"/>
                <a:gd name="f23" fmla="*/ f18 1 789642"/>
                <a:gd name="f24" fmla="*/ f19 1 165530"/>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89642" h="165530">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3813" tIns="3813" rIns="3813" bIns="3813" anchor="ctr" anchorCtr="1" compatLnSpc="1">
              <a:noAutofit/>
            </a:bodyPr>
            <a:lstStyle/>
            <a:p>
              <a:pPr algn="ctr" defTabSz="266703">
                <a:lnSpc>
                  <a:spcPct val="90000"/>
                </a:lnSpc>
                <a:spcAft>
                  <a:spcPts val="300"/>
                </a:spcAft>
                <a:defRPr sz="1800" b="0" i="0" u="none" strike="noStrike" kern="0" cap="none" spc="0" baseline="0">
                  <a:solidFill>
                    <a:srgbClr val="000000"/>
                  </a:solidFill>
                  <a:uFillTx/>
                </a:defRPr>
              </a:pPr>
              <a:r>
                <a:rPr lang="en-CA" sz="600">
                  <a:solidFill>
                    <a:srgbClr val="FFFFFF"/>
                  </a:solidFill>
                  <a:latin typeface="Trebuchet MS"/>
                </a:rPr>
                <a:t>Procedural</a:t>
              </a:r>
            </a:p>
          </p:txBody>
        </p:sp>
        <p:sp>
          <p:nvSpPr>
            <p:cNvPr id="16" name="Freeform 15"/>
            <p:cNvSpPr/>
            <p:nvPr/>
          </p:nvSpPr>
          <p:spPr>
            <a:xfrm>
              <a:off x="3671270" y="2639360"/>
              <a:ext cx="1315437" cy="491252"/>
            </a:xfrm>
            <a:custGeom>
              <a:avLst/>
              <a:gdLst>
                <a:gd name="f0" fmla="val 10800000"/>
                <a:gd name="f1" fmla="val 5400000"/>
                <a:gd name="f2" fmla="val 180"/>
                <a:gd name="f3" fmla="val w"/>
                <a:gd name="f4" fmla="val h"/>
                <a:gd name="f5" fmla="val 0"/>
                <a:gd name="f6" fmla="val 1315441"/>
                <a:gd name="f7" fmla="val 491256"/>
                <a:gd name="f8" fmla="+- 0 0 -90"/>
                <a:gd name="f9" fmla="*/ f3 1 1315441"/>
                <a:gd name="f10" fmla="*/ f4 1 491256"/>
                <a:gd name="f11" fmla="+- f7 0 f5"/>
                <a:gd name="f12" fmla="+- f6 0 f5"/>
                <a:gd name="f13" fmla="*/ f8 f0 1"/>
                <a:gd name="f14" fmla="*/ f12 1 1315441"/>
                <a:gd name="f15" fmla="*/ f11 1 491256"/>
                <a:gd name="f16" fmla="*/ 0 f12 1"/>
                <a:gd name="f17" fmla="*/ 0 f11 1"/>
                <a:gd name="f18" fmla="*/ 1315441 f12 1"/>
                <a:gd name="f19" fmla="*/ 491256 f11 1"/>
                <a:gd name="f20" fmla="*/ f13 1 f2"/>
                <a:gd name="f21" fmla="*/ f16 1 1315441"/>
                <a:gd name="f22" fmla="*/ f17 1 491256"/>
                <a:gd name="f23" fmla="*/ f18 1 1315441"/>
                <a:gd name="f24" fmla="*/ f19 1 491256"/>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315441" h="491256">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1430" tIns="11430" rIns="11430" bIns="11430" anchor="ctr" anchorCtr="1" compatLnSpc="1">
              <a:noAutofit/>
            </a:bodyPr>
            <a:lstStyle/>
            <a:p>
              <a:pPr algn="ctr" defTabSz="800100">
                <a:lnSpc>
                  <a:spcPct val="90000"/>
                </a:lnSpc>
                <a:spcAft>
                  <a:spcPts val="800"/>
                </a:spcAft>
                <a:defRPr sz="1800" b="0" i="0" u="none" strike="noStrike" kern="0" cap="none" spc="0" baseline="0">
                  <a:solidFill>
                    <a:srgbClr val="000000"/>
                  </a:solidFill>
                  <a:uFillTx/>
                </a:defRPr>
              </a:pPr>
              <a:r>
                <a:rPr lang="en-CA" dirty="0">
                  <a:solidFill>
                    <a:srgbClr val="FFFFFF"/>
                  </a:solidFill>
                  <a:latin typeface="Trebuchet MS"/>
                </a:rPr>
                <a:t>Substantive</a:t>
              </a:r>
            </a:p>
          </p:txBody>
        </p:sp>
        <p:sp>
          <p:nvSpPr>
            <p:cNvPr id="17" name="Freeform 16"/>
            <p:cNvSpPr/>
            <p:nvPr/>
          </p:nvSpPr>
          <p:spPr>
            <a:xfrm>
              <a:off x="1079878" y="3059756"/>
              <a:ext cx="1905271" cy="871624"/>
            </a:xfrm>
            <a:custGeom>
              <a:avLst/>
              <a:gdLst>
                <a:gd name="f0" fmla="val 10800000"/>
                <a:gd name="f1" fmla="val 5400000"/>
                <a:gd name="f2" fmla="val 180"/>
                <a:gd name="f3" fmla="val w"/>
                <a:gd name="f4" fmla="val h"/>
                <a:gd name="f5" fmla="val 0"/>
                <a:gd name="f6" fmla="val 1905275"/>
                <a:gd name="f7" fmla="val 871624"/>
                <a:gd name="f8" fmla="+- 0 0 -90"/>
                <a:gd name="f9" fmla="*/ f3 1 1905275"/>
                <a:gd name="f10" fmla="*/ f4 1 871624"/>
                <a:gd name="f11" fmla="+- f7 0 f5"/>
                <a:gd name="f12" fmla="+- f6 0 f5"/>
                <a:gd name="f13" fmla="*/ f8 f0 1"/>
                <a:gd name="f14" fmla="*/ f12 1 1905275"/>
                <a:gd name="f15" fmla="*/ f11 1 871624"/>
                <a:gd name="f16" fmla="*/ 0 f12 1"/>
                <a:gd name="f17" fmla="*/ 0 f11 1"/>
                <a:gd name="f18" fmla="*/ 1905275 f12 1"/>
                <a:gd name="f19" fmla="*/ 871624 f11 1"/>
                <a:gd name="f20" fmla="*/ f13 1 f2"/>
                <a:gd name="f21" fmla="*/ f16 1 1905275"/>
                <a:gd name="f22" fmla="*/ f17 1 871624"/>
                <a:gd name="f23" fmla="*/ f18 1 1905275"/>
                <a:gd name="f24" fmla="*/ f19 1 871624"/>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905275" h="871624">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1430" tIns="11430" rIns="11430" bIns="11430" anchor="ctr" anchorCtr="1" compatLnSpc="1">
              <a:noAutofit/>
            </a:bodyPr>
            <a:lstStyle/>
            <a:p>
              <a:pPr algn="ctr" defTabSz="800100">
                <a:lnSpc>
                  <a:spcPct val="90000"/>
                </a:lnSpc>
                <a:spcAft>
                  <a:spcPts val="800"/>
                </a:spcAft>
                <a:defRPr sz="1800" b="0" i="0" u="none" strike="noStrike" kern="0" cap="none" spc="0" baseline="0">
                  <a:solidFill>
                    <a:srgbClr val="000000"/>
                  </a:solidFill>
                  <a:uFillTx/>
                </a:defRPr>
              </a:pPr>
              <a:r>
                <a:rPr lang="en-CA">
                  <a:solidFill>
                    <a:srgbClr val="FFFFFF"/>
                  </a:solidFill>
                  <a:latin typeface="Trebuchet MS"/>
                </a:rPr>
                <a:t>Public</a:t>
              </a:r>
            </a:p>
          </p:txBody>
        </p:sp>
        <p:sp>
          <p:nvSpPr>
            <p:cNvPr id="18" name="Freeform 17"/>
            <p:cNvSpPr/>
            <p:nvPr/>
          </p:nvSpPr>
          <p:spPr>
            <a:xfrm>
              <a:off x="4032202" y="5003971"/>
              <a:ext cx="1174098" cy="587053"/>
            </a:xfrm>
            <a:custGeom>
              <a:avLst/>
              <a:gdLst>
                <a:gd name="f0" fmla="val 10800000"/>
                <a:gd name="f1" fmla="val 5400000"/>
                <a:gd name="f2" fmla="val 180"/>
                <a:gd name="f3" fmla="val w"/>
                <a:gd name="f4" fmla="val h"/>
                <a:gd name="f5" fmla="val 0"/>
                <a:gd name="f6" fmla="val 1174102"/>
                <a:gd name="f7" fmla="val 587051"/>
                <a:gd name="f8" fmla="+- 0 0 -90"/>
                <a:gd name="f9" fmla="*/ f3 1 1174102"/>
                <a:gd name="f10" fmla="*/ f4 1 587051"/>
                <a:gd name="f11" fmla="+- f7 0 f5"/>
                <a:gd name="f12" fmla="+- f6 0 f5"/>
                <a:gd name="f13" fmla="*/ f8 f0 1"/>
                <a:gd name="f14" fmla="*/ f12 1 1174102"/>
                <a:gd name="f15" fmla="*/ f11 1 587051"/>
                <a:gd name="f16" fmla="*/ 0 f12 1"/>
                <a:gd name="f17" fmla="*/ 0 f11 1"/>
                <a:gd name="f18" fmla="*/ 1174102 f12 1"/>
                <a:gd name="f19" fmla="*/ 587051 f11 1"/>
                <a:gd name="f20" fmla="*/ f13 1 f2"/>
                <a:gd name="f21" fmla="*/ f16 1 1174102"/>
                <a:gd name="f22" fmla="*/ f17 1 587051"/>
                <a:gd name="f23" fmla="*/ f18 1 1174102"/>
                <a:gd name="f24" fmla="*/ f19 1 5870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174102" h="5870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8887" tIns="8887" rIns="8887" bIns="8887" anchor="ctr" anchorCtr="1" compatLnSpc="1">
              <a:noAutofit/>
            </a:bodyPr>
            <a:lstStyle/>
            <a:p>
              <a:pPr algn="ctr" defTabSz="622304">
                <a:lnSpc>
                  <a:spcPct val="90000"/>
                </a:lnSpc>
                <a:spcAft>
                  <a:spcPts val="600"/>
                </a:spcAft>
                <a:defRPr sz="1800" b="0" i="0" u="none" strike="noStrike" kern="0" cap="none" spc="0" baseline="0">
                  <a:solidFill>
                    <a:srgbClr val="000000"/>
                  </a:solidFill>
                  <a:uFillTx/>
                </a:defRPr>
              </a:pPr>
              <a:r>
                <a:rPr lang="en-CA" sz="1400">
                  <a:solidFill>
                    <a:srgbClr val="FFFFFF"/>
                  </a:solidFill>
                  <a:latin typeface="Trebuchet MS"/>
                </a:rPr>
                <a:t>Constitutional</a:t>
              </a:r>
            </a:p>
          </p:txBody>
        </p:sp>
        <p:sp>
          <p:nvSpPr>
            <p:cNvPr id="19" name="Freeform 18"/>
            <p:cNvSpPr/>
            <p:nvPr/>
          </p:nvSpPr>
          <p:spPr>
            <a:xfrm>
              <a:off x="2592049" y="5003971"/>
              <a:ext cx="1174098" cy="587053"/>
            </a:xfrm>
            <a:custGeom>
              <a:avLst/>
              <a:gdLst>
                <a:gd name="f0" fmla="val 10800000"/>
                <a:gd name="f1" fmla="val 5400000"/>
                <a:gd name="f2" fmla="val 180"/>
                <a:gd name="f3" fmla="val w"/>
                <a:gd name="f4" fmla="val h"/>
                <a:gd name="f5" fmla="val 0"/>
                <a:gd name="f6" fmla="val 1174102"/>
                <a:gd name="f7" fmla="val 587051"/>
                <a:gd name="f8" fmla="+- 0 0 -90"/>
                <a:gd name="f9" fmla="*/ f3 1 1174102"/>
                <a:gd name="f10" fmla="*/ f4 1 587051"/>
                <a:gd name="f11" fmla="+- f7 0 f5"/>
                <a:gd name="f12" fmla="+- f6 0 f5"/>
                <a:gd name="f13" fmla="*/ f8 f0 1"/>
                <a:gd name="f14" fmla="*/ f12 1 1174102"/>
                <a:gd name="f15" fmla="*/ f11 1 587051"/>
                <a:gd name="f16" fmla="*/ 0 f12 1"/>
                <a:gd name="f17" fmla="*/ 0 f11 1"/>
                <a:gd name="f18" fmla="*/ 1174102 f12 1"/>
                <a:gd name="f19" fmla="*/ 587051 f11 1"/>
                <a:gd name="f20" fmla="*/ f13 1 f2"/>
                <a:gd name="f21" fmla="*/ f16 1 1174102"/>
                <a:gd name="f22" fmla="*/ f17 1 587051"/>
                <a:gd name="f23" fmla="*/ f18 1 1174102"/>
                <a:gd name="f24" fmla="*/ f19 1 5870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174102" h="5870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1430" tIns="11430" rIns="11430" bIns="11430" anchor="ctr" anchorCtr="1" compatLnSpc="1">
              <a:noAutofit/>
            </a:bodyPr>
            <a:lstStyle/>
            <a:p>
              <a:pPr algn="ctr" defTabSz="800100">
                <a:lnSpc>
                  <a:spcPct val="90000"/>
                </a:lnSpc>
                <a:spcAft>
                  <a:spcPts val="800"/>
                </a:spcAft>
                <a:defRPr sz="1800" b="0" i="0" u="none" strike="noStrike" kern="0" cap="none" spc="0" baseline="0">
                  <a:solidFill>
                    <a:srgbClr val="000000"/>
                  </a:solidFill>
                  <a:uFillTx/>
                </a:defRPr>
              </a:pPr>
              <a:r>
                <a:rPr lang="en-CA">
                  <a:solidFill>
                    <a:srgbClr val="FFFFFF"/>
                  </a:solidFill>
                  <a:latin typeface="Trebuchet MS"/>
                </a:rPr>
                <a:t>Criminal</a:t>
              </a:r>
            </a:p>
          </p:txBody>
        </p:sp>
        <p:sp>
          <p:nvSpPr>
            <p:cNvPr id="20" name="Freeform 19"/>
            <p:cNvSpPr/>
            <p:nvPr/>
          </p:nvSpPr>
          <p:spPr>
            <a:xfrm>
              <a:off x="719833" y="5075980"/>
              <a:ext cx="1606134" cy="587053"/>
            </a:xfrm>
            <a:custGeom>
              <a:avLst/>
              <a:gdLst>
                <a:gd name="f0" fmla="val 10800000"/>
                <a:gd name="f1" fmla="val 5400000"/>
                <a:gd name="f2" fmla="val 180"/>
                <a:gd name="f3" fmla="val w"/>
                <a:gd name="f4" fmla="val h"/>
                <a:gd name="f5" fmla="val 0"/>
                <a:gd name="f6" fmla="val 1606137"/>
                <a:gd name="f7" fmla="val 587051"/>
                <a:gd name="f8" fmla="+- 0 0 -90"/>
                <a:gd name="f9" fmla="*/ f3 1 1606137"/>
                <a:gd name="f10" fmla="*/ f4 1 587051"/>
                <a:gd name="f11" fmla="+- f7 0 f5"/>
                <a:gd name="f12" fmla="+- f6 0 f5"/>
                <a:gd name="f13" fmla="*/ f8 f0 1"/>
                <a:gd name="f14" fmla="*/ f12 1 1606137"/>
                <a:gd name="f15" fmla="*/ f11 1 587051"/>
                <a:gd name="f16" fmla="*/ 0 f12 1"/>
                <a:gd name="f17" fmla="*/ 0 f11 1"/>
                <a:gd name="f18" fmla="*/ 1606137 f12 1"/>
                <a:gd name="f19" fmla="*/ 587051 f11 1"/>
                <a:gd name="f20" fmla="*/ f13 1 f2"/>
                <a:gd name="f21" fmla="*/ f16 1 1606137"/>
                <a:gd name="f22" fmla="*/ f17 1 587051"/>
                <a:gd name="f23" fmla="*/ f18 1 1606137"/>
                <a:gd name="f24" fmla="*/ f19 1 5870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606137" h="5870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8887" tIns="8887" rIns="8887" bIns="8887" anchor="ctr" anchorCtr="1" compatLnSpc="1">
              <a:noAutofit/>
            </a:bodyPr>
            <a:lstStyle/>
            <a:p>
              <a:pPr algn="ctr" defTabSz="622304">
                <a:lnSpc>
                  <a:spcPct val="90000"/>
                </a:lnSpc>
                <a:spcAft>
                  <a:spcPts val="600"/>
                </a:spcAft>
                <a:defRPr sz="1800" b="0" i="0" u="none" strike="noStrike" kern="0" cap="none" spc="0" baseline="0">
                  <a:solidFill>
                    <a:srgbClr val="000000"/>
                  </a:solidFill>
                  <a:uFillTx/>
                </a:defRPr>
              </a:pPr>
              <a:r>
                <a:rPr lang="en-CA" sz="1400">
                  <a:solidFill>
                    <a:srgbClr val="FFFFFF"/>
                  </a:solidFill>
                  <a:latin typeface="Trebuchet MS"/>
                </a:rPr>
                <a:t>Administrative</a:t>
              </a:r>
            </a:p>
          </p:txBody>
        </p:sp>
        <p:sp>
          <p:nvSpPr>
            <p:cNvPr id="21" name="Freeform 20"/>
            <p:cNvSpPr/>
            <p:nvPr/>
          </p:nvSpPr>
          <p:spPr>
            <a:xfrm>
              <a:off x="4780382" y="3264764"/>
              <a:ext cx="1572118" cy="594872"/>
            </a:xfrm>
            <a:custGeom>
              <a:avLst/>
              <a:gdLst>
                <a:gd name="f0" fmla="val 10800000"/>
                <a:gd name="f1" fmla="val 5400000"/>
                <a:gd name="f2" fmla="val 180"/>
                <a:gd name="f3" fmla="val w"/>
                <a:gd name="f4" fmla="val h"/>
                <a:gd name="f5" fmla="val 0"/>
                <a:gd name="f6" fmla="val 1572123"/>
                <a:gd name="f7" fmla="val 594876"/>
                <a:gd name="f8" fmla="+- 0 0 -90"/>
                <a:gd name="f9" fmla="*/ f3 1 1572123"/>
                <a:gd name="f10" fmla="*/ f4 1 594876"/>
                <a:gd name="f11" fmla="+- f7 0 f5"/>
                <a:gd name="f12" fmla="+- f6 0 f5"/>
                <a:gd name="f13" fmla="*/ f8 f0 1"/>
                <a:gd name="f14" fmla="*/ f12 1 1572123"/>
                <a:gd name="f15" fmla="*/ f11 1 594876"/>
                <a:gd name="f16" fmla="*/ 0 f12 1"/>
                <a:gd name="f17" fmla="*/ 0 f11 1"/>
                <a:gd name="f18" fmla="*/ 1572123 f12 1"/>
                <a:gd name="f19" fmla="*/ 594876 f11 1"/>
                <a:gd name="f20" fmla="*/ f13 1 f2"/>
                <a:gd name="f21" fmla="*/ f16 1 1572123"/>
                <a:gd name="f22" fmla="*/ f17 1 594876"/>
                <a:gd name="f23" fmla="*/ f18 1 1572123"/>
                <a:gd name="f24" fmla="*/ f19 1 594876"/>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1572123" h="594876">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1430" tIns="11430" rIns="11430" bIns="11430" anchor="ctr" anchorCtr="1" compatLnSpc="1">
              <a:noAutofit/>
            </a:bodyPr>
            <a:lstStyle/>
            <a:p>
              <a:pPr algn="ctr" defTabSz="800100">
                <a:lnSpc>
                  <a:spcPct val="90000"/>
                </a:lnSpc>
                <a:spcAft>
                  <a:spcPts val="800"/>
                </a:spcAft>
                <a:defRPr sz="1800" b="0" i="0" u="none" strike="noStrike" kern="0" cap="none" spc="0" baseline="0">
                  <a:solidFill>
                    <a:srgbClr val="000000"/>
                  </a:solidFill>
                  <a:uFillTx/>
                </a:defRPr>
              </a:pPr>
              <a:r>
                <a:rPr lang="en-CA">
                  <a:solidFill>
                    <a:srgbClr val="FFFFFF"/>
                  </a:solidFill>
                  <a:latin typeface="Trebuchet MS"/>
                </a:rPr>
                <a:t>Private</a:t>
              </a:r>
            </a:p>
          </p:txBody>
        </p:sp>
        <p:sp>
          <p:nvSpPr>
            <p:cNvPr id="22" name="Freeform 21"/>
            <p:cNvSpPr/>
            <p:nvPr/>
          </p:nvSpPr>
          <p:spPr>
            <a:xfrm>
              <a:off x="7012780" y="2128009"/>
              <a:ext cx="504913" cy="201542"/>
            </a:xfrm>
            <a:custGeom>
              <a:avLst/>
              <a:gdLst>
                <a:gd name="f0" fmla="val 10800000"/>
                <a:gd name="f1" fmla="val 5400000"/>
                <a:gd name="f2" fmla="val 180"/>
                <a:gd name="f3" fmla="val w"/>
                <a:gd name="f4" fmla="val h"/>
                <a:gd name="f5" fmla="val 0"/>
                <a:gd name="f6" fmla="val 504911"/>
                <a:gd name="f7" fmla="val 201540"/>
                <a:gd name="f8" fmla="+- 0 0 -90"/>
                <a:gd name="f9" fmla="*/ f3 1 504911"/>
                <a:gd name="f10" fmla="*/ f4 1 201540"/>
                <a:gd name="f11" fmla="+- f7 0 f5"/>
                <a:gd name="f12" fmla="+- f6 0 f5"/>
                <a:gd name="f13" fmla="*/ f8 f0 1"/>
                <a:gd name="f14" fmla="*/ f12 1 504911"/>
                <a:gd name="f15" fmla="*/ f11 1 201540"/>
                <a:gd name="f16" fmla="*/ 0 f12 1"/>
                <a:gd name="f17" fmla="*/ 0 f11 1"/>
                <a:gd name="f18" fmla="*/ 504911 f12 1"/>
                <a:gd name="f19" fmla="*/ 201540 f11 1"/>
                <a:gd name="f20" fmla="*/ f13 1 f2"/>
                <a:gd name="f21" fmla="*/ f16 1 504911"/>
                <a:gd name="f22" fmla="*/ f17 1 201540"/>
                <a:gd name="f23" fmla="*/ f18 1 504911"/>
                <a:gd name="f24" fmla="*/ f19 1 201540"/>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504911" h="201540">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3813" tIns="3813" rIns="3813" bIns="3813" anchor="ctr" anchorCtr="1" compatLnSpc="1">
              <a:noAutofit/>
            </a:bodyPr>
            <a:lstStyle/>
            <a:p>
              <a:pPr algn="ctr" defTabSz="266703">
                <a:lnSpc>
                  <a:spcPct val="90000"/>
                </a:lnSpc>
                <a:spcAft>
                  <a:spcPts val="300"/>
                </a:spcAft>
                <a:defRPr sz="1800" b="0" i="0" u="none" strike="noStrike" kern="0" cap="none" spc="0" baseline="0">
                  <a:solidFill>
                    <a:srgbClr val="000000"/>
                  </a:solidFill>
                  <a:uFillTx/>
                </a:defRPr>
              </a:pPr>
              <a:r>
                <a:rPr lang="en-CA" sz="600">
                  <a:solidFill>
                    <a:srgbClr val="FFFFFF"/>
                  </a:solidFill>
                  <a:latin typeface="Trebuchet MS"/>
                </a:rPr>
                <a:t>International</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a:t>Public Law</a:t>
            </a:r>
          </a:p>
        </p:txBody>
      </p:sp>
      <p:sp>
        <p:nvSpPr>
          <p:cNvPr id="3" name="Content Placeholder 2"/>
          <p:cNvSpPr txBox="1">
            <a:spLocks noGrp="1"/>
          </p:cNvSpPr>
          <p:nvPr>
            <p:ph idx="1"/>
          </p:nvPr>
        </p:nvSpPr>
        <p:spPr/>
        <p:txBody>
          <a:bodyPr/>
          <a:lstStyle/>
          <a:p>
            <a:pPr lvl="0"/>
            <a:r>
              <a:rPr lang="en-CA" b="1" u="sng"/>
              <a:t>Administrative law</a:t>
            </a:r>
            <a:r>
              <a:rPr lang="en-CA" b="1"/>
              <a:t> </a:t>
            </a:r>
            <a:r>
              <a:rPr lang="en-CA"/>
              <a:t>– governs </a:t>
            </a:r>
            <a:r>
              <a:rPr lang="en-CA" b="1"/>
              <a:t>relations between people and government agencies, </a:t>
            </a:r>
            <a:r>
              <a:rPr lang="en-CA"/>
              <a:t>boards and departments.  Ex. Welfare distribution.</a:t>
            </a:r>
          </a:p>
          <a:p>
            <a:pPr lvl="0"/>
            <a:r>
              <a:rPr lang="en-CA" b="1" u="sng"/>
              <a:t>Criminal law</a:t>
            </a:r>
            <a:r>
              <a:rPr lang="en-CA" b="1"/>
              <a:t> </a:t>
            </a:r>
            <a:r>
              <a:rPr lang="en-CA"/>
              <a:t>– prohibits and punishes </a:t>
            </a:r>
            <a:r>
              <a:rPr lang="en-CA" b="1"/>
              <a:t>behaviours that injure people, property or society</a:t>
            </a:r>
            <a:r>
              <a:rPr lang="en-CA"/>
              <a:t>.</a:t>
            </a:r>
          </a:p>
          <a:p>
            <a:pPr lvl="0"/>
            <a:endParaRPr lang="en-C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a:t>Private Law</a:t>
            </a:r>
          </a:p>
        </p:txBody>
      </p:sp>
      <p:grpSp>
        <p:nvGrpSpPr>
          <p:cNvPr id="3" name="Content Placeholder 5"/>
          <p:cNvGrpSpPr/>
          <p:nvPr/>
        </p:nvGrpSpPr>
        <p:grpSpPr>
          <a:xfrm>
            <a:off x="923985" y="539394"/>
            <a:ext cx="9954066" cy="6076092"/>
            <a:chOff x="719824" y="1777246"/>
            <a:chExt cx="7032420" cy="3542019"/>
          </a:xfrm>
        </p:grpSpPr>
        <p:sp>
          <p:nvSpPr>
            <p:cNvPr id="4" name="Freeform 3"/>
            <p:cNvSpPr/>
            <p:nvPr/>
          </p:nvSpPr>
          <p:spPr>
            <a:xfrm>
              <a:off x="5522846" y="2149033"/>
              <a:ext cx="91440" cy="356323"/>
            </a:xfrm>
            <a:custGeom>
              <a:avLst/>
              <a:gdLst>
                <a:gd name="f0" fmla="val w"/>
                <a:gd name="f1" fmla="val h"/>
                <a:gd name="f2" fmla="val 0"/>
                <a:gd name="f3" fmla="val 91440"/>
                <a:gd name="f4" fmla="val 356323"/>
                <a:gd name="f5" fmla="val 45720"/>
                <a:gd name="f6" fmla="val 127054"/>
                <a:gd name="f7" fmla="*/ f0 1 91440"/>
                <a:gd name="f8" fmla="*/ f1 1 356323"/>
                <a:gd name="f9" fmla="+- f4 0 f2"/>
                <a:gd name="f10" fmla="+- f3 0 f2"/>
                <a:gd name="f11" fmla="*/ f10 1 91440"/>
                <a:gd name="f12" fmla="*/ f9 1 356323"/>
                <a:gd name="f13" fmla="*/ 0 1 f11"/>
                <a:gd name="f14" fmla="*/ 91440 1 f11"/>
                <a:gd name="f15" fmla="*/ 0 1 f12"/>
                <a:gd name="f16" fmla="*/ 356323 1 f12"/>
                <a:gd name="f17" fmla="*/ f13 f7 1"/>
                <a:gd name="f18" fmla="*/ f14 f7 1"/>
                <a:gd name="f19" fmla="*/ f16 f8 1"/>
                <a:gd name="f20" fmla="*/ f15 f8 1"/>
              </a:gdLst>
              <a:ahLst/>
              <a:cxnLst>
                <a:cxn ang="3cd4">
                  <a:pos x="hc" y="t"/>
                </a:cxn>
                <a:cxn ang="0">
                  <a:pos x="r" y="vc"/>
                </a:cxn>
                <a:cxn ang="cd4">
                  <a:pos x="hc" y="b"/>
                </a:cxn>
                <a:cxn ang="cd2">
                  <a:pos x="l" y="vc"/>
                </a:cxn>
              </a:cxnLst>
              <a:rect l="f17" t="f20" r="f18" b="f19"/>
              <a:pathLst>
                <a:path w="91440" h="356323">
                  <a:moveTo>
                    <a:pt x="f5" y="f2"/>
                  </a:moveTo>
                  <a:lnTo>
                    <a:pt x="f5" y="f4"/>
                  </a:lnTo>
                  <a:lnTo>
                    <a:pt x="f6"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5" name="Freeform 4"/>
            <p:cNvSpPr/>
            <p:nvPr/>
          </p:nvSpPr>
          <p:spPr>
            <a:xfrm>
              <a:off x="1638458" y="3814483"/>
              <a:ext cx="2855753" cy="1311139"/>
            </a:xfrm>
            <a:custGeom>
              <a:avLst/>
              <a:gdLst>
                <a:gd name="f0" fmla="val w"/>
                <a:gd name="f1" fmla="val h"/>
                <a:gd name="f2" fmla="val 0"/>
                <a:gd name="f3" fmla="val 2855751"/>
                <a:gd name="f4" fmla="val 1311137"/>
                <a:gd name="f5" fmla="*/ f0 1 2855751"/>
                <a:gd name="f6" fmla="*/ f1 1 1311137"/>
                <a:gd name="f7" fmla="+- f4 0 f2"/>
                <a:gd name="f8" fmla="+- f3 0 f2"/>
                <a:gd name="f9" fmla="*/ f8 1 2855751"/>
                <a:gd name="f10" fmla="*/ f7 1 1311137"/>
                <a:gd name="f11" fmla="*/ 0 1 f9"/>
                <a:gd name="f12" fmla="*/ 2855751 1 f9"/>
                <a:gd name="f13" fmla="*/ 0 1 f10"/>
                <a:gd name="f14" fmla="*/ 1311137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2855751" h="1311137">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6" name="Freeform 5"/>
            <p:cNvSpPr/>
            <p:nvPr/>
          </p:nvSpPr>
          <p:spPr>
            <a:xfrm>
              <a:off x="2862602" y="3814483"/>
              <a:ext cx="1631609" cy="1311139"/>
            </a:xfrm>
            <a:custGeom>
              <a:avLst/>
              <a:gdLst>
                <a:gd name="f0" fmla="val w"/>
                <a:gd name="f1" fmla="val h"/>
                <a:gd name="f2" fmla="val 0"/>
                <a:gd name="f3" fmla="val 1631611"/>
                <a:gd name="f4" fmla="val 1311137"/>
                <a:gd name="f5" fmla="*/ f0 1 1631611"/>
                <a:gd name="f6" fmla="*/ f1 1 1311137"/>
                <a:gd name="f7" fmla="+- f4 0 f2"/>
                <a:gd name="f8" fmla="+- f3 0 f2"/>
                <a:gd name="f9" fmla="*/ f8 1 1631611"/>
                <a:gd name="f10" fmla="*/ f7 1 1311137"/>
                <a:gd name="f11" fmla="*/ 0 1 f9"/>
                <a:gd name="f12" fmla="*/ 1631611 1 f9"/>
                <a:gd name="f13" fmla="*/ 0 1 f10"/>
                <a:gd name="f14" fmla="*/ 1311137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631611" h="1311137">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7" name="Freeform 6"/>
            <p:cNvSpPr/>
            <p:nvPr/>
          </p:nvSpPr>
          <p:spPr>
            <a:xfrm>
              <a:off x="4086737" y="3814483"/>
              <a:ext cx="407474" cy="1311139"/>
            </a:xfrm>
            <a:custGeom>
              <a:avLst/>
              <a:gdLst>
                <a:gd name="f0" fmla="val w"/>
                <a:gd name="f1" fmla="val h"/>
                <a:gd name="f2" fmla="val 0"/>
                <a:gd name="f3" fmla="val 407478"/>
                <a:gd name="f4" fmla="val 1311137"/>
                <a:gd name="f5" fmla="*/ f0 1 407478"/>
                <a:gd name="f6" fmla="*/ f1 1 1311137"/>
                <a:gd name="f7" fmla="+- f4 0 f2"/>
                <a:gd name="f8" fmla="+- f3 0 f2"/>
                <a:gd name="f9" fmla="*/ f8 1 407478"/>
                <a:gd name="f10" fmla="*/ f7 1 1311137"/>
                <a:gd name="f11" fmla="*/ 0 1 f9"/>
                <a:gd name="f12" fmla="*/ 407478 1 f9"/>
                <a:gd name="f13" fmla="*/ 0 1 f10"/>
                <a:gd name="f14" fmla="*/ 1311137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407478" h="1311137">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8" name="Freeform 7"/>
            <p:cNvSpPr/>
            <p:nvPr/>
          </p:nvSpPr>
          <p:spPr>
            <a:xfrm>
              <a:off x="4418527" y="3814483"/>
              <a:ext cx="91440" cy="1239130"/>
            </a:xfrm>
            <a:custGeom>
              <a:avLst/>
              <a:gdLst>
                <a:gd name="f0" fmla="val w"/>
                <a:gd name="f1" fmla="val h"/>
                <a:gd name="f2" fmla="val 0"/>
                <a:gd name="f3" fmla="val 91440"/>
                <a:gd name="f4" fmla="val 1239129"/>
                <a:gd name="f5" fmla="val 75682"/>
                <a:gd name="f6" fmla="val 45720"/>
                <a:gd name="f7" fmla="*/ f0 1 91440"/>
                <a:gd name="f8" fmla="*/ f1 1 1239129"/>
                <a:gd name="f9" fmla="+- f4 0 f2"/>
                <a:gd name="f10" fmla="+- f3 0 f2"/>
                <a:gd name="f11" fmla="*/ f10 1 91440"/>
                <a:gd name="f12" fmla="*/ f9 1 1239129"/>
                <a:gd name="f13" fmla="*/ 0 1 f11"/>
                <a:gd name="f14" fmla="*/ 91440 1 f11"/>
                <a:gd name="f15" fmla="*/ 0 1 f12"/>
                <a:gd name="f16" fmla="*/ 1239129 1 f12"/>
                <a:gd name="f17" fmla="*/ f13 f7 1"/>
                <a:gd name="f18" fmla="*/ f14 f7 1"/>
                <a:gd name="f19" fmla="*/ f16 f8 1"/>
                <a:gd name="f20" fmla="*/ f15 f8 1"/>
              </a:gdLst>
              <a:ahLst/>
              <a:cxnLst>
                <a:cxn ang="3cd4">
                  <a:pos x="hc" y="t"/>
                </a:cxn>
                <a:cxn ang="0">
                  <a:pos x="r" y="vc"/>
                </a:cxn>
                <a:cxn ang="cd4">
                  <a:pos x="hc" y="b"/>
                </a:cxn>
                <a:cxn ang="cd2">
                  <a:pos x="l" y="vc"/>
                </a:cxn>
              </a:cxnLst>
              <a:rect l="f17" t="f20" r="f18" b="f19"/>
              <a:pathLst>
                <a:path w="91440" h="1239129">
                  <a:moveTo>
                    <a:pt x="f5" y="f2"/>
                  </a:moveTo>
                  <a:lnTo>
                    <a:pt x="f6"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9" name="Freeform 8"/>
            <p:cNvSpPr/>
            <p:nvPr/>
          </p:nvSpPr>
          <p:spPr>
            <a:xfrm>
              <a:off x="4494211" y="3814483"/>
              <a:ext cx="1266178" cy="1239130"/>
            </a:xfrm>
            <a:custGeom>
              <a:avLst/>
              <a:gdLst>
                <a:gd name="f0" fmla="val w"/>
                <a:gd name="f1" fmla="val h"/>
                <a:gd name="f2" fmla="val 0"/>
                <a:gd name="f3" fmla="val 1266178"/>
                <a:gd name="f4" fmla="val 1239129"/>
                <a:gd name="f5" fmla="*/ f0 1 1266178"/>
                <a:gd name="f6" fmla="*/ f1 1 1239129"/>
                <a:gd name="f7" fmla="+- f4 0 f2"/>
                <a:gd name="f8" fmla="+- f3 0 f2"/>
                <a:gd name="f9" fmla="*/ f8 1 1266178"/>
                <a:gd name="f10" fmla="*/ f7 1 1239129"/>
                <a:gd name="f11" fmla="*/ 0 1 f9"/>
                <a:gd name="f12" fmla="*/ 1266178 1 f9"/>
                <a:gd name="f13" fmla="*/ 0 1 f10"/>
                <a:gd name="f14" fmla="*/ 1239129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266178" h="1239129">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0" name="Freeform 9"/>
            <p:cNvSpPr/>
            <p:nvPr/>
          </p:nvSpPr>
          <p:spPr>
            <a:xfrm>
              <a:off x="4494211" y="3814483"/>
              <a:ext cx="2563206" cy="1239130"/>
            </a:xfrm>
            <a:custGeom>
              <a:avLst/>
              <a:gdLst>
                <a:gd name="f0" fmla="val w"/>
                <a:gd name="f1" fmla="val h"/>
                <a:gd name="f2" fmla="val 0"/>
                <a:gd name="f3" fmla="val 2778344"/>
                <a:gd name="f4" fmla="val 1239129"/>
                <a:gd name="f5" fmla="*/ f0 1 2778344"/>
                <a:gd name="f6" fmla="*/ f1 1 1239129"/>
                <a:gd name="f7" fmla="+- f4 0 f2"/>
                <a:gd name="f8" fmla="+- f3 0 f2"/>
                <a:gd name="f9" fmla="*/ f8 1 2778344"/>
                <a:gd name="f10" fmla="*/ f7 1 1239129"/>
                <a:gd name="f11" fmla="*/ 0 1 f9"/>
                <a:gd name="f12" fmla="*/ 2778344 1 f9"/>
                <a:gd name="f13" fmla="*/ 0 1 f10"/>
                <a:gd name="f14" fmla="*/ 1239129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2778344" h="1239129">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1" name="Freeform 10"/>
            <p:cNvSpPr/>
            <p:nvPr/>
          </p:nvSpPr>
          <p:spPr>
            <a:xfrm>
              <a:off x="3979852" y="3264508"/>
              <a:ext cx="106884" cy="356315"/>
            </a:xfrm>
            <a:custGeom>
              <a:avLst/>
              <a:gdLst>
                <a:gd name="f0" fmla="val w"/>
                <a:gd name="f1" fmla="val h"/>
                <a:gd name="f2" fmla="val 0"/>
                <a:gd name="f3" fmla="val 91440"/>
                <a:gd name="f4" fmla="val 356323"/>
                <a:gd name="f5" fmla="val 45720"/>
                <a:gd name="f6" fmla="val 127054"/>
                <a:gd name="f7" fmla="*/ f0 1 91440"/>
                <a:gd name="f8" fmla="*/ f1 1 356323"/>
                <a:gd name="f9" fmla="+- f4 0 f2"/>
                <a:gd name="f10" fmla="+- f3 0 f2"/>
                <a:gd name="f11" fmla="*/ f10 1 91440"/>
                <a:gd name="f12" fmla="*/ f9 1 356323"/>
                <a:gd name="f13" fmla="*/ 0 1 f11"/>
                <a:gd name="f14" fmla="*/ 91440 1 f11"/>
                <a:gd name="f15" fmla="*/ 0 1 f12"/>
                <a:gd name="f16" fmla="*/ 356323 1 f12"/>
                <a:gd name="f17" fmla="*/ f13 f7 1"/>
                <a:gd name="f18" fmla="*/ f14 f7 1"/>
                <a:gd name="f19" fmla="*/ f16 f8 1"/>
                <a:gd name="f20" fmla="*/ f15 f8 1"/>
              </a:gdLst>
              <a:ahLst/>
              <a:cxnLst>
                <a:cxn ang="3cd4">
                  <a:pos x="hc" y="t"/>
                </a:cxn>
                <a:cxn ang="0">
                  <a:pos x="r" y="vc"/>
                </a:cxn>
                <a:cxn ang="cd4">
                  <a:pos x="hc" y="b"/>
                </a:cxn>
                <a:cxn ang="cd2">
                  <a:pos x="l" y="vc"/>
                </a:cxn>
              </a:cxnLst>
              <a:rect l="f17" t="f20" r="f18" b="f19"/>
              <a:pathLst>
                <a:path w="91440" h="356323">
                  <a:moveTo>
                    <a:pt x="f5" y="f2"/>
                  </a:moveTo>
                  <a:lnTo>
                    <a:pt x="f5" y="f4"/>
                  </a:lnTo>
                  <a:lnTo>
                    <a:pt x="f6"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2" name="Freeform 11"/>
            <p:cNvSpPr/>
            <p:nvPr/>
          </p:nvSpPr>
          <p:spPr>
            <a:xfrm>
              <a:off x="1437517" y="3814483"/>
              <a:ext cx="1558978" cy="375032"/>
            </a:xfrm>
            <a:custGeom>
              <a:avLst/>
              <a:gdLst>
                <a:gd name="f0" fmla="val w"/>
                <a:gd name="f1" fmla="val h"/>
                <a:gd name="f2" fmla="val 0"/>
                <a:gd name="f3" fmla="val 1558983"/>
                <a:gd name="f4" fmla="val 375033"/>
                <a:gd name="f5" fmla="*/ f0 1 1558983"/>
                <a:gd name="f6" fmla="*/ f1 1 375033"/>
                <a:gd name="f7" fmla="+- f4 0 f2"/>
                <a:gd name="f8" fmla="+- f3 0 f2"/>
                <a:gd name="f9" fmla="*/ f8 1 1558983"/>
                <a:gd name="f10" fmla="*/ f7 1 375033"/>
                <a:gd name="f11" fmla="*/ 0 1 f9"/>
                <a:gd name="f12" fmla="*/ 1558983 1 f9"/>
                <a:gd name="f13" fmla="*/ 0 1 f10"/>
                <a:gd name="f14" fmla="*/ 37503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558983" h="375033">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3" name="Freeform 12"/>
            <p:cNvSpPr/>
            <p:nvPr/>
          </p:nvSpPr>
          <p:spPr>
            <a:xfrm>
              <a:off x="2496626" y="3814483"/>
              <a:ext cx="478862" cy="375032"/>
            </a:xfrm>
            <a:custGeom>
              <a:avLst/>
              <a:gdLst>
                <a:gd name="f0" fmla="val w"/>
                <a:gd name="f1" fmla="val h"/>
                <a:gd name="f2" fmla="val 0"/>
                <a:gd name="f3" fmla="val 478859"/>
                <a:gd name="f4" fmla="val 375033"/>
                <a:gd name="f5" fmla="*/ f0 1 478859"/>
                <a:gd name="f6" fmla="*/ f1 1 375033"/>
                <a:gd name="f7" fmla="+- f4 0 f2"/>
                <a:gd name="f8" fmla="+- f3 0 f2"/>
                <a:gd name="f9" fmla="*/ f8 1 478859"/>
                <a:gd name="f10" fmla="*/ f7 1 375033"/>
                <a:gd name="f11" fmla="*/ 0 1 f9"/>
                <a:gd name="f12" fmla="*/ 478859 1 f9"/>
                <a:gd name="f13" fmla="*/ 0 1 f10"/>
                <a:gd name="f14" fmla="*/ 37503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478859" h="375033">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4" name="Freeform 13"/>
            <p:cNvSpPr/>
            <p:nvPr/>
          </p:nvSpPr>
          <p:spPr>
            <a:xfrm>
              <a:off x="3068503" y="3815491"/>
              <a:ext cx="243618" cy="374023"/>
            </a:xfrm>
            <a:custGeom>
              <a:avLst/>
              <a:gdLst>
                <a:gd name="f0" fmla="val w"/>
                <a:gd name="f1" fmla="val h"/>
                <a:gd name="f2" fmla="val 0"/>
                <a:gd name="f3" fmla="val 116192"/>
                <a:gd name="f4" fmla="val 356323"/>
                <a:gd name="f5" fmla="*/ f0 1 116192"/>
                <a:gd name="f6" fmla="*/ f1 1 356323"/>
                <a:gd name="f7" fmla="+- f4 0 f2"/>
                <a:gd name="f8" fmla="+- f3 0 f2"/>
                <a:gd name="f9" fmla="*/ f8 1 116192"/>
                <a:gd name="f10" fmla="*/ f7 1 356323"/>
                <a:gd name="f11" fmla="*/ 0 1 f9"/>
                <a:gd name="f12" fmla="*/ 116192 1 f9"/>
                <a:gd name="f13" fmla="*/ 0 1 f10"/>
                <a:gd name="f14" fmla="*/ 35632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16192" h="356323">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5" name="Freeform 14"/>
            <p:cNvSpPr/>
            <p:nvPr/>
          </p:nvSpPr>
          <p:spPr>
            <a:xfrm>
              <a:off x="3440731" y="3264508"/>
              <a:ext cx="503505" cy="356323"/>
            </a:xfrm>
            <a:custGeom>
              <a:avLst/>
              <a:gdLst>
                <a:gd name="f0" fmla="val w"/>
                <a:gd name="f1" fmla="val h"/>
                <a:gd name="f2" fmla="val 0"/>
                <a:gd name="f3" fmla="val 584834"/>
                <a:gd name="f4" fmla="val 356323"/>
                <a:gd name="f5" fmla="*/ f0 1 584834"/>
                <a:gd name="f6" fmla="*/ f1 1 356323"/>
                <a:gd name="f7" fmla="+- f4 0 f2"/>
                <a:gd name="f8" fmla="+- f3 0 f2"/>
                <a:gd name="f9" fmla="*/ f8 1 584834"/>
                <a:gd name="f10" fmla="*/ f7 1 356323"/>
                <a:gd name="f11" fmla="*/ 0 1 f9"/>
                <a:gd name="f12" fmla="*/ 584834 1 f9"/>
                <a:gd name="f13" fmla="*/ 0 1 f10"/>
                <a:gd name="f14" fmla="*/ 35632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584834" h="356323">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6" name="Freeform 15"/>
            <p:cNvSpPr/>
            <p:nvPr/>
          </p:nvSpPr>
          <p:spPr>
            <a:xfrm>
              <a:off x="3556924" y="2714524"/>
              <a:ext cx="468639" cy="162671"/>
            </a:xfrm>
            <a:custGeom>
              <a:avLst/>
              <a:gdLst>
                <a:gd name="f0" fmla="val w"/>
                <a:gd name="f1" fmla="val h"/>
                <a:gd name="f2" fmla="val 0"/>
                <a:gd name="f3" fmla="val 468642"/>
                <a:gd name="f4" fmla="val 162669"/>
                <a:gd name="f5" fmla="val 81334"/>
                <a:gd name="f6" fmla="*/ f0 1 468642"/>
                <a:gd name="f7" fmla="*/ f1 1 162669"/>
                <a:gd name="f8" fmla="+- f4 0 f2"/>
                <a:gd name="f9" fmla="+- f3 0 f2"/>
                <a:gd name="f10" fmla="*/ f9 1 468642"/>
                <a:gd name="f11" fmla="*/ f8 1 162669"/>
                <a:gd name="f12" fmla="*/ 0 1 f10"/>
                <a:gd name="f13" fmla="*/ 468642 1 f10"/>
                <a:gd name="f14" fmla="*/ 0 1 f11"/>
                <a:gd name="f15" fmla="*/ 162669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468642" h="162669">
                  <a:moveTo>
                    <a:pt x="f2" y="f2"/>
                  </a:moveTo>
                  <a:lnTo>
                    <a:pt x="f2" y="f5"/>
                  </a:lnTo>
                  <a:lnTo>
                    <a:pt x="f3" y="f5"/>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7" name="Freeform 16"/>
            <p:cNvSpPr/>
            <p:nvPr/>
          </p:nvSpPr>
          <p:spPr>
            <a:xfrm>
              <a:off x="3088285" y="2714524"/>
              <a:ext cx="468639" cy="162671"/>
            </a:xfrm>
            <a:custGeom>
              <a:avLst/>
              <a:gdLst>
                <a:gd name="f0" fmla="val w"/>
                <a:gd name="f1" fmla="val h"/>
                <a:gd name="f2" fmla="val 0"/>
                <a:gd name="f3" fmla="val 468642"/>
                <a:gd name="f4" fmla="val 162669"/>
                <a:gd name="f5" fmla="val 81334"/>
                <a:gd name="f6" fmla="*/ f0 1 468642"/>
                <a:gd name="f7" fmla="*/ f1 1 162669"/>
                <a:gd name="f8" fmla="+- f4 0 f2"/>
                <a:gd name="f9" fmla="+- f3 0 f2"/>
                <a:gd name="f10" fmla="*/ f9 1 468642"/>
                <a:gd name="f11" fmla="*/ f8 1 162669"/>
                <a:gd name="f12" fmla="*/ 0 1 f10"/>
                <a:gd name="f13" fmla="*/ 468642 1 f10"/>
                <a:gd name="f14" fmla="*/ 0 1 f11"/>
                <a:gd name="f15" fmla="*/ 162669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468642" h="162669">
                  <a:moveTo>
                    <a:pt x="f3" y="f2"/>
                  </a:moveTo>
                  <a:lnTo>
                    <a:pt x="f3" y="f5"/>
                  </a:lnTo>
                  <a:lnTo>
                    <a:pt x="f2" y="f5"/>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8" name="Freeform 17"/>
            <p:cNvSpPr/>
            <p:nvPr/>
          </p:nvSpPr>
          <p:spPr>
            <a:xfrm>
              <a:off x="3944236" y="2164549"/>
              <a:ext cx="1522119" cy="356323"/>
            </a:xfrm>
            <a:custGeom>
              <a:avLst/>
              <a:gdLst>
                <a:gd name="f0" fmla="val w"/>
                <a:gd name="f1" fmla="val h"/>
                <a:gd name="f2" fmla="val 0"/>
                <a:gd name="f3" fmla="val 1522119"/>
                <a:gd name="f4" fmla="val 356323"/>
                <a:gd name="f5" fmla="*/ f0 1 1522119"/>
                <a:gd name="f6" fmla="*/ f1 1 356323"/>
                <a:gd name="f7" fmla="+- f4 0 f2"/>
                <a:gd name="f8" fmla="+- f3 0 f2"/>
                <a:gd name="f9" fmla="*/ f8 1 1522119"/>
                <a:gd name="f10" fmla="*/ f7 1 356323"/>
                <a:gd name="f11" fmla="*/ 0 1 f9"/>
                <a:gd name="f12" fmla="*/ 1522119 1 f9"/>
                <a:gd name="f13" fmla="*/ 0 1 f10"/>
                <a:gd name="f14" fmla="*/ 35632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522119" h="356323">
                  <a:moveTo>
                    <a:pt x="f3" y="f2"/>
                  </a:moveTo>
                  <a:lnTo>
                    <a:pt x="f3" y="f4"/>
                  </a:lnTo>
                  <a:lnTo>
                    <a:pt x="f2"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9" name="Freeform 18"/>
            <p:cNvSpPr/>
            <p:nvPr/>
          </p:nvSpPr>
          <p:spPr>
            <a:xfrm>
              <a:off x="5079043" y="1777246"/>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Law</a:t>
              </a:r>
            </a:p>
          </p:txBody>
        </p:sp>
        <p:sp>
          <p:nvSpPr>
            <p:cNvPr id="20" name="Freeform 19"/>
            <p:cNvSpPr/>
            <p:nvPr/>
          </p:nvSpPr>
          <p:spPr>
            <a:xfrm>
              <a:off x="3169621" y="2327221"/>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Domestic</a:t>
              </a:r>
            </a:p>
          </p:txBody>
        </p:sp>
        <p:sp>
          <p:nvSpPr>
            <p:cNvPr id="21" name="Freeform 20"/>
            <p:cNvSpPr/>
            <p:nvPr/>
          </p:nvSpPr>
          <p:spPr>
            <a:xfrm>
              <a:off x="2700982" y="2877196"/>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Procedural</a:t>
              </a:r>
            </a:p>
          </p:txBody>
        </p:sp>
        <p:sp>
          <p:nvSpPr>
            <p:cNvPr id="22" name="Freeform 21"/>
            <p:cNvSpPr/>
            <p:nvPr/>
          </p:nvSpPr>
          <p:spPr>
            <a:xfrm>
              <a:off x="3638260" y="2877196"/>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Substantive</a:t>
              </a:r>
            </a:p>
          </p:txBody>
        </p:sp>
        <p:sp>
          <p:nvSpPr>
            <p:cNvPr id="23" name="Freeform 22"/>
            <p:cNvSpPr/>
            <p:nvPr/>
          </p:nvSpPr>
          <p:spPr>
            <a:xfrm>
              <a:off x="2666116" y="3427171"/>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Public</a:t>
              </a:r>
            </a:p>
          </p:txBody>
        </p:sp>
        <p:sp>
          <p:nvSpPr>
            <p:cNvPr id="24" name="Freeform 23"/>
            <p:cNvSpPr/>
            <p:nvPr/>
          </p:nvSpPr>
          <p:spPr>
            <a:xfrm>
              <a:off x="3210532" y="3985919"/>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dirty="0">
                  <a:solidFill>
                    <a:srgbClr val="FFFFFF"/>
                  </a:solidFill>
                  <a:latin typeface="Trebuchet MS"/>
                </a:rPr>
                <a:t>Constitutional</a:t>
              </a:r>
            </a:p>
          </p:txBody>
        </p:sp>
        <p:sp>
          <p:nvSpPr>
            <p:cNvPr id="25" name="Freeform 24"/>
            <p:cNvSpPr/>
            <p:nvPr/>
          </p:nvSpPr>
          <p:spPr>
            <a:xfrm>
              <a:off x="1799950" y="399586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Criminal</a:t>
              </a:r>
            </a:p>
          </p:txBody>
        </p:sp>
        <p:sp>
          <p:nvSpPr>
            <p:cNvPr id="26" name="Freeform 25"/>
            <p:cNvSpPr/>
            <p:nvPr/>
          </p:nvSpPr>
          <p:spPr>
            <a:xfrm>
              <a:off x="719824" y="399586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Administrative</a:t>
              </a:r>
            </a:p>
          </p:txBody>
        </p:sp>
        <p:sp>
          <p:nvSpPr>
            <p:cNvPr id="27" name="Freeform 26"/>
            <p:cNvSpPr/>
            <p:nvPr/>
          </p:nvSpPr>
          <p:spPr>
            <a:xfrm>
              <a:off x="4106908" y="3427171"/>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Private</a:t>
              </a:r>
            </a:p>
          </p:txBody>
        </p:sp>
        <p:sp>
          <p:nvSpPr>
            <p:cNvPr id="28" name="Freeform 27"/>
            <p:cNvSpPr/>
            <p:nvPr/>
          </p:nvSpPr>
          <p:spPr>
            <a:xfrm>
              <a:off x="6977629" y="4931961"/>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dirty="0">
                  <a:solidFill>
                    <a:srgbClr val="FFFFFF"/>
                  </a:solidFill>
                  <a:latin typeface="Trebuchet MS"/>
                </a:rPr>
                <a:t>Family</a:t>
              </a:r>
            </a:p>
          </p:txBody>
        </p:sp>
        <p:sp>
          <p:nvSpPr>
            <p:cNvPr id="29" name="Freeform 28"/>
            <p:cNvSpPr/>
            <p:nvPr/>
          </p:nvSpPr>
          <p:spPr>
            <a:xfrm>
              <a:off x="5743798" y="4931961"/>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dirty="0">
                  <a:solidFill>
                    <a:srgbClr val="FFFFFF"/>
                  </a:solidFill>
                  <a:latin typeface="Trebuchet MS"/>
                </a:rPr>
                <a:t>Estate</a:t>
              </a:r>
            </a:p>
          </p:txBody>
        </p:sp>
        <p:sp>
          <p:nvSpPr>
            <p:cNvPr id="30" name="Freeform 29"/>
            <p:cNvSpPr/>
            <p:nvPr/>
          </p:nvSpPr>
          <p:spPr>
            <a:xfrm>
              <a:off x="4464247" y="4931962"/>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dirty="0">
                  <a:solidFill>
                    <a:srgbClr val="FFFFFF"/>
                  </a:solidFill>
                  <a:latin typeface="Trebuchet MS"/>
                </a:rPr>
                <a:t>Employment</a:t>
              </a:r>
            </a:p>
          </p:txBody>
        </p:sp>
        <p:sp>
          <p:nvSpPr>
            <p:cNvPr id="31" name="Freeform 30"/>
            <p:cNvSpPr/>
            <p:nvPr/>
          </p:nvSpPr>
          <p:spPr>
            <a:xfrm>
              <a:off x="3312121" y="4931962"/>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dirty="0">
                  <a:solidFill>
                    <a:srgbClr val="FFFFFF"/>
                  </a:solidFill>
                  <a:latin typeface="Trebuchet MS"/>
                </a:rPr>
                <a:t>P</a:t>
              </a:r>
              <a:r>
                <a:rPr lang="en-CA" sz="900" dirty="0">
                  <a:solidFill>
                    <a:srgbClr val="FFFFFF"/>
                  </a:solidFill>
                  <a:latin typeface="Trebuchet MS"/>
                </a:rPr>
                <a:t>roperty</a:t>
              </a:r>
              <a:endParaRPr lang="en-CA" sz="900" dirty="0">
                <a:solidFill>
                  <a:srgbClr val="FFFFFF"/>
                </a:solidFill>
                <a:latin typeface="Trebuchet MS"/>
              </a:endParaRPr>
            </a:p>
          </p:txBody>
        </p:sp>
        <p:sp>
          <p:nvSpPr>
            <p:cNvPr id="32" name="Freeform 31"/>
            <p:cNvSpPr/>
            <p:nvPr/>
          </p:nvSpPr>
          <p:spPr>
            <a:xfrm>
              <a:off x="2087986" y="4931962"/>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Contract</a:t>
              </a:r>
            </a:p>
          </p:txBody>
        </p:sp>
        <p:sp>
          <p:nvSpPr>
            <p:cNvPr id="33" name="Freeform 32"/>
            <p:cNvSpPr/>
            <p:nvPr/>
          </p:nvSpPr>
          <p:spPr>
            <a:xfrm>
              <a:off x="863842" y="4931962"/>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Tort</a:t>
              </a:r>
            </a:p>
          </p:txBody>
        </p:sp>
        <p:sp>
          <p:nvSpPr>
            <p:cNvPr id="34" name="Freeform 33"/>
            <p:cNvSpPr/>
            <p:nvPr/>
          </p:nvSpPr>
          <p:spPr>
            <a:xfrm>
              <a:off x="5749198" y="2329531"/>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dirty="0">
                  <a:solidFill>
                    <a:srgbClr val="FFFFFF"/>
                  </a:solidFill>
                  <a:latin typeface="Trebuchet MS"/>
                </a:rPr>
                <a:t>International</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Title 3"/>
          <p:cNvSpPr txBox="1">
            <a:spLocks noGrp="1"/>
          </p:cNvSpPr>
          <p:nvPr>
            <p:ph type="title"/>
          </p:nvPr>
        </p:nvSpPr>
        <p:spPr/>
        <p:txBody>
          <a:bodyPr/>
          <a:lstStyle/>
          <a:p>
            <a:pPr lvl="0"/>
            <a:r>
              <a:rPr lang="en-CA"/>
              <a:t>Private Law</a:t>
            </a:r>
          </a:p>
        </p:txBody>
      </p:sp>
      <p:sp>
        <p:nvSpPr>
          <p:cNvPr id="3" name="Content Placeholder 4"/>
          <p:cNvSpPr txBox="1">
            <a:spLocks noGrp="1"/>
          </p:cNvSpPr>
          <p:nvPr>
            <p:ph idx="1"/>
          </p:nvPr>
        </p:nvSpPr>
        <p:spPr/>
        <p:txBody>
          <a:bodyPr/>
          <a:lstStyle/>
          <a:p>
            <a:pPr marL="0" indent="0">
              <a:lnSpc>
                <a:spcPct val="80000"/>
              </a:lnSpc>
              <a:buNone/>
            </a:pPr>
            <a:r>
              <a:rPr lang="en-CA" sz="2200" i="1"/>
              <a:t>May be called civil law, it regulates disputes between people, businesses, and organizations.  It involves a plaintiff suing the defendant.  Private law is divided into:</a:t>
            </a:r>
          </a:p>
          <a:p>
            <a:pPr lvl="0">
              <a:lnSpc>
                <a:spcPct val="80000"/>
              </a:lnSpc>
            </a:pPr>
            <a:r>
              <a:rPr lang="en-CA" sz="2200" b="1" u="sng"/>
              <a:t>Family Law</a:t>
            </a:r>
            <a:r>
              <a:rPr lang="en-CA" sz="2200" b="1"/>
              <a:t> </a:t>
            </a:r>
            <a:r>
              <a:rPr lang="en-CA" sz="2200"/>
              <a:t>– governs relations between members of a family such as marriage, divorce, child support, etc.</a:t>
            </a:r>
          </a:p>
          <a:p>
            <a:pPr lvl="0">
              <a:lnSpc>
                <a:spcPct val="80000"/>
              </a:lnSpc>
            </a:pPr>
            <a:r>
              <a:rPr lang="en-CA" sz="2200" b="1" u="sng"/>
              <a:t>Contract Law</a:t>
            </a:r>
            <a:r>
              <a:rPr lang="en-CA" sz="2200" b="1"/>
              <a:t> </a:t>
            </a:r>
            <a:r>
              <a:rPr lang="en-CA" sz="2200"/>
              <a:t>– governs the agreements between people or companies to purchase or provide goods or services.</a:t>
            </a:r>
          </a:p>
          <a:p>
            <a:pPr lvl="0">
              <a:lnSpc>
                <a:spcPct val="80000"/>
              </a:lnSpc>
            </a:pPr>
            <a:r>
              <a:rPr lang="en-CA" sz="2200" b="1" u="sng"/>
              <a:t>Tort Law</a:t>
            </a:r>
            <a:r>
              <a:rPr lang="en-CA" sz="2200" b="1"/>
              <a:t> </a:t>
            </a:r>
            <a:r>
              <a:rPr lang="en-CA" sz="2200"/>
              <a:t>– governs wrongs and damages that a person or company causes another that does not involve a contract.  Ex. Negligence.  </a:t>
            </a:r>
          </a:p>
          <a:p>
            <a:pPr lvl="0">
              <a:lnSpc>
                <a:spcPct val="80000"/>
              </a:lnSpc>
            </a:pPr>
            <a:r>
              <a:rPr lang="en-CA" sz="2200" b="1" u="sng"/>
              <a:t>Estate Law</a:t>
            </a:r>
            <a:r>
              <a:rPr lang="en-CA" sz="2200" b="1"/>
              <a:t> </a:t>
            </a:r>
            <a:r>
              <a:rPr lang="en-CA" sz="2200"/>
              <a:t>– regulates wills and probates.</a:t>
            </a:r>
          </a:p>
          <a:p>
            <a:pPr lvl="0">
              <a:lnSpc>
                <a:spcPct val="80000"/>
              </a:lnSpc>
            </a:pPr>
            <a:r>
              <a:rPr lang="en-CA" sz="2200" b="1" u="sng"/>
              <a:t>Property Law</a:t>
            </a:r>
            <a:r>
              <a:rPr lang="en-CA" sz="2200" b="1"/>
              <a:t> </a:t>
            </a:r>
            <a:r>
              <a:rPr lang="en-CA" sz="2200"/>
              <a:t>– applies to </a:t>
            </a:r>
            <a:r>
              <a:rPr lang="en-CA" sz="2200" i="1"/>
              <a:t>intangible</a:t>
            </a:r>
            <a:r>
              <a:rPr lang="en-CA" sz="2200"/>
              <a:t> property such as patents, copy rights, stocks and bonds, or </a:t>
            </a:r>
            <a:r>
              <a:rPr lang="en-CA" sz="2200" i="1"/>
              <a:t>tangible</a:t>
            </a:r>
            <a:r>
              <a:rPr lang="en-CA" sz="2200"/>
              <a:t> property such as buildings, jewellery, stereos.</a:t>
            </a:r>
          </a:p>
          <a:p>
            <a:pPr lvl="0">
              <a:lnSpc>
                <a:spcPct val="80000"/>
              </a:lnSpc>
            </a:pPr>
            <a:r>
              <a:rPr lang="en-CA" sz="2200" b="1" u="sng"/>
              <a:t>Employment Law</a:t>
            </a:r>
            <a:r>
              <a:rPr lang="en-CA" sz="2200" b="1"/>
              <a:t> </a:t>
            </a:r>
            <a:r>
              <a:rPr lang="en-CA" sz="2200"/>
              <a:t>– the branch of law that governs employer/employee relations.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p:cNvSpPr txBox="1">
            <a:spLocks noGrp="1"/>
          </p:cNvSpPr>
          <p:nvPr>
            <p:ph type="title"/>
          </p:nvPr>
        </p:nvSpPr>
        <p:spPr>
          <a:xfrm>
            <a:off x="133065" y="427727"/>
            <a:ext cx="11591806" cy="1461188"/>
          </a:xfrm>
        </p:spPr>
        <p:txBody>
          <a:bodyPr/>
          <a:lstStyle/>
          <a:p>
            <a:pPr lvl="0"/>
            <a:r>
              <a:rPr lang="en-CA"/>
              <a:t>The categories of Law</a:t>
            </a:r>
          </a:p>
        </p:txBody>
      </p:sp>
      <p:grpSp>
        <p:nvGrpSpPr>
          <p:cNvPr id="3" name="Content Placeholder 5"/>
          <p:cNvGrpSpPr/>
          <p:nvPr/>
        </p:nvGrpSpPr>
        <p:grpSpPr>
          <a:xfrm>
            <a:off x="1590262" y="721835"/>
            <a:ext cx="10751022" cy="6163996"/>
            <a:chOff x="575815" y="1835621"/>
            <a:chExt cx="7687379" cy="3411635"/>
          </a:xfrm>
        </p:grpSpPr>
        <p:sp>
          <p:nvSpPr>
            <p:cNvPr id="4" name="Freeform 3"/>
            <p:cNvSpPr/>
            <p:nvPr/>
          </p:nvSpPr>
          <p:spPr>
            <a:xfrm>
              <a:off x="4419505" y="2222933"/>
              <a:ext cx="2925055" cy="238393"/>
            </a:xfrm>
            <a:custGeom>
              <a:avLst/>
              <a:gdLst>
                <a:gd name="f0" fmla="val w"/>
                <a:gd name="f1" fmla="val h"/>
                <a:gd name="f2" fmla="val 0"/>
                <a:gd name="f3" fmla="val 2925056"/>
                <a:gd name="f4" fmla="val 238391"/>
                <a:gd name="f5" fmla="*/ f0 1 2925056"/>
                <a:gd name="f6" fmla="*/ f1 1 238391"/>
                <a:gd name="f7" fmla="+- f4 0 f2"/>
                <a:gd name="f8" fmla="+- f3 0 f2"/>
                <a:gd name="f9" fmla="*/ f8 1 2925056"/>
                <a:gd name="f10" fmla="*/ f7 1 238391"/>
                <a:gd name="f11" fmla="*/ 0 1 f9"/>
                <a:gd name="f12" fmla="*/ 2925056 1 f9"/>
                <a:gd name="f13" fmla="*/ 0 1 f10"/>
                <a:gd name="f14" fmla="*/ 238391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2925056" h="238391">
                  <a:moveTo>
                    <a:pt x="f2" y="f2"/>
                  </a:moveTo>
                  <a:lnTo>
                    <a:pt x="f2" y="f4"/>
                  </a:lnTo>
                  <a:lnTo>
                    <a:pt x="f3"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5" name="Freeform 4"/>
            <p:cNvSpPr/>
            <p:nvPr/>
          </p:nvSpPr>
          <p:spPr>
            <a:xfrm>
              <a:off x="6795775" y="3951122"/>
              <a:ext cx="692804" cy="1102492"/>
            </a:xfrm>
            <a:custGeom>
              <a:avLst/>
              <a:gdLst>
                <a:gd name="f0" fmla="val w"/>
                <a:gd name="f1" fmla="val h"/>
                <a:gd name="f2" fmla="val 0"/>
                <a:gd name="f3" fmla="val 692808"/>
                <a:gd name="f4" fmla="val 1102490"/>
                <a:gd name="f5" fmla="*/ f0 1 692808"/>
                <a:gd name="f6" fmla="*/ f1 1 1102490"/>
                <a:gd name="f7" fmla="+- f4 0 f2"/>
                <a:gd name="f8" fmla="+- f3 0 f2"/>
                <a:gd name="f9" fmla="*/ f8 1 692808"/>
                <a:gd name="f10" fmla="*/ f7 1 1102490"/>
                <a:gd name="f11" fmla="*/ 0 1 f9"/>
                <a:gd name="f12" fmla="*/ 692808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692808" h="1102490">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6" name="Freeform 5"/>
            <p:cNvSpPr/>
            <p:nvPr/>
          </p:nvSpPr>
          <p:spPr>
            <a:xfrm>
              <a:off x="6624489" y="3951122"/>
              <a:ext cx="171285" cy="1102492"/>
            </a:xfrm>
            <a:custGeom>
              <a:avLst/>
              <a:gdLst>
                <a:gd name="f0" fmla="val w"/>
                <a:gd name="f1" fmla="val h"/>
                <a:gd name="f2" fmla="val 0"/>
                <a:gd name="f3" fmla="val 171282"/>
                <a:gd name="f4" fmla="val 1102490"/>
                <a:gd name="f5" fmla="*/ f0 1 171282"/>
                <a:gd name="f6" fmla="*/ f1 1 1102490"/>
                <a:gd name="f7" fmla="+- f4 0 f2"/>
                <a:gd name="f8" fmla="+- f3 0 f2"/>
                <a:gd name="f9" fmla="*/ f8 1 171282"/>
                <a:gd name="f10" fmla="*/ f7 1 1102490"/>
                <a:gd name="f11" fmla="*/ 0 1 f9"/>
                <a:gd name="f12" fmla="*/ 171282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71282" h="1102490">
                  <a:moveTo>
                    <a:pt x="f3" y="f2"/>
                  </a:move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7" name="Freeform 6"/>
            <p:cNvSpPr/>
            <p:nvPr/>
          </p:nvSpPr>
          <p:spPr>
            <a:xfrm>
              <a:off x="6390988" y="3951122"/>
              <a:ext cx="404786" cy="1102492"/>
            </a:xfrm>
            <a:custGeom>
              <a:avLst/>
              <a:gdLst>
                <a:gd name="f0" fmla="val w"/>
                <a:gd name="f1" fmla="val h"/>
                <a:gd name="f2" fmla="val 0"/>
                <a:gd name="f3" fmla="val 404783"/>
                <a:gd name="f4" fmla="val 1102490"/>
                <a:gd name="f5" fmla="*/ f0 1 404783"/>
                <a:gd name="f6" fmla="*/ f1 1 1102490"/>
                <a:gd name="f7" fmla="+- f4 0 f2"/>
                <a:gd name="f8" fmla="+- f3 0 f2"/>
                <a:gd name="f9" fmla="*/ f8 1 404783"/>
                <a:gd name="f10" fmla="*/ f7 1 1102490"/>
                <a:gd name="f11" fmla="*/ 0 1 f9"/>
                <a:gd name="f12" fmla="*/ 404783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404783" h="110249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8" name="Freeform 7"/>
            <p:cNvSpPr/>
            <p:nvPr/>
          </p:nvSpPr>
          <p:spPr>
            <a:xfrm>
              <a:off x="5382880" y="3951122"/>
              <a:ext cx="1412894" cy="1102492"/>
            </a:xfrm>
            <a:custGeom>
              <a:avLst/>
              <a:gdLst>
                <a:gd name="f0" fmla="val w"/>
                <a:gd name="f1" fmla="val h"/>
                <a:gd name="f2" fmla="val 0"/>
                <a:gd name="f3" fmla="val 1412890"/>
                <a:gd name="f4" fmla="val 1102490"/>
                <a:gd name="f5" fmla="*/ f0 1 1412890"/>
                <a:gd name="f6" fmla="*/ f1 1 1102490"/>
                <a:gd name="f7" fmla="+- f4 0 f2"/>
                <a:gd name="f8" fmla="+- f3 0 f2"/>
                <a:gd name="f9" fmla="*/ f8 1 1412890"/>
                <a:gd name="f10" fmla="*/ f7 1 1102490"/>
                <a:gd name="f11" fmla="*/ 0 1 f9"/>
                <a:gd name="f12" fmla="*/ 1412890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412890" h="110249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9" name="Freeform 8"/>
            <p:cNvSpPr/>
            <p:nvPr/>
          </p:nvSpPr>
          <p:spPr>
            <a:xfrm>
              <a:off x="4446772" y="3951122"/>
              <a:ext cx="2349002" cy="1102492"/>
            </a:xfrm>
            <a:custGeom>
              <a:avLst/>
              <a:gdLst>
                <a:gd name="f0" fmla="val w"/>
                <a:gd name="f1" fmla="val h"/>
                <a:gd name="f2" fmla="val 0"/>
                <a:gd name="f3" fmla="val 2348998"/>
                <a:gd name="f4" fmla="val 1102490"/>
                <a:gd name="f5" fmla="*/ f0 1 2348998"/>
                <a:gd name="f6" fmla="*/ f1 1 1102490"/>
                <a:gd name="f7" fmla="+- f4 0 f2"/>
                <a:gd name="f8" fmla="+- f3 0 f2"/>
                <a:gd name="f9" fmla="*/ f8 1 2348998"/>
                <a:gd name="f10" fmla="*/ f7 1 1102490"/>
                <a:gd name="f11" fmla="*/ 0 1 f9"/>
                <a:gd name="f12" fmla="*/ 2348998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2348998" h="110249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0" name="Freeform 9"/>
            <p:cNvSpPr/>
            <p:nvPr/>
          </p:nvSpPr>
          <p:spPr>
            <a:xfrm>
              <a:off x="3438665" y="3951122"/>
              <a:ext cx="3357109" cy="1102492"/>
            </a:xfrm>
            <a:custGeom>
              <a:avLst/>
              <a:gdLst>
                <a:gd name="f0" fmla="val w"/>
                <a:gd name="f1" fmla="val h"/>
                <a:gd name="f2" fmla="val 0"/>
                <a:gd name="f3" fmla="val 3357106"/>
                <a:gd name="f4" fmla="val 1102490"/>
                <a:gd name="f5" fmla="*/ f0 1 3357106"/>
                <a:gd name="f6" fmla="*/ f1 1 1102490"/>
                <a:gd name="f7" fmla="+- f4 0 f2"/>
                <a:gd name="f8" fmla="+- f3 0 f2"/>
                <a:gd name="f9" fmla="*/ f8 1 3357106"/>
                <a:gd name="f10" fmla="*/ f7 1 1102490"/>
                <a:gd name="f11" fmla="*/ 0 1 f9"/>
                <a:gd name="f12" fmla="*/ 3357106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3357106" h="110249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1" name="Freeform 10"/>
            <p:cNvSpPr/>
            <p:nvPr/>
          </p:nvSpPr>
          <p:spPr>
            <a:xfrm>
              <a:off x="5931676" y="3159032"/>
              <a:ext cx="476786" cy="598429"/>
            </a:xfrm>
            <a:custGeom>
              <a:avLst/>
              <a:gdLst>
                <a:gd name="f0" fmla="val w"/>
                <a:gd name="f1" fmla="val h"/>
                <a:gd name="f2" fmla="val 0"/>
                <a:gd name="f3" fmla="val 476791"/>
                <a:gd name="f4" fmla="val 598433"/>
                <a:gd name="f5" fmla="*/ f0 1 476791"/>
                <a:gd name="f6" fmla="*/ f1 1 598433"/>
                <a:gd name="f7" fmla="+- f4 0 f2"/>
                <a:gd name="f8" fmla="+- f3 0 f2"/>
                <a:gd name="f9" fmla="*/ f8 1 476791"/>
                <a:gd name="f10" fmla="*/ f7 1 598433"/>
                <a:gd name="f11" fmla="*/ 0 1 f9"/>
                <a:gd name="f12" fmla="*/ 476791 1 f9"/>
                <a:gd name="f13" fmla="*/ 0 1 f10"/>
                <a:gd name="f14" fmla="*/ 59843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476791" h="598433">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2" name="Freeform 11"/>
            <p:cNvSpPr/>
            <p:nvPr/>
          </p:nvSpPr>
          <p:spPr>
            <a:xfrm>
              <a:off x="1350431" y="3951122"/>
              <a:ext cx="332777" cy="454420"/>
            </a:xfrm>
            <a:custGeom>
              <a:avLst/>
              <a:gdLst>
                <a:gd name="f0" fmla="val w"/>
                <a:gd name="f1" fmla="val h"/>
                <a:gd name="f2" fmla="val 0"/>
                <a:gd name="f3" fmla="val 332774"/>
                <a:gd name="f4" fmla="val 454420"/>
                <a:gd name="f5" fmla="*/ f0 1 332774"/>
                <a:gd name="f6" fmla="*/ f1 1 454420"/>
                <a:gd name="f7" fmla="+- f4 0 f2"/>
                <a:gd name="f8" fmla="+- f3 0 f2"/>
                <a:gd name="f9" fmla="*/ f8 1 332774"/>
                <a:gd name="f10" fmla="*/ f7 1 454420"/>
                <a:gd name="f11" fmla="*/ 0 1 f9"/>
                <a:gd name="f12" fmla="*/ 332774 1 f9"/>
                <a:gd name="f13" fmla="*/ 0 1 f10"/>
                <a:gd name="f14" fmla="*/ 45442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332774" h="45442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3" name="Freeform 12"/>
            <p:cNvSpPr/>
            <p:nvPr/>
          </p:nvSpPr>
          <p:spPr>
            <a:xfrm>
              <a:off x="1511923" y="3951122"/>
              <a:ext cx="171285" cy="454420"/>
            </a:xfrm>
            <a:custGeom>
              <a:avLst/>
              <a:gdLst>
                <a:gd name="f0" fmla="val w"/>
                <a:gd name="f1" fmla="val h"/>
                <a:gd name="f2" fmla="val 0"/>
                <a:gd name="f3" fmla="val 171282"/>
                <a:gd name="f4" fmla="val 454420"/>
                <a:gd name="f5" fmla="*/ f0 1 171282"/>
                <a:gd name="f6" fmla="*/ f1 1 454420"/>
                <a:gd name="f7" fmla="+- f4 0 f2"/>
                <a:gd name="f8" fmla="+- f3 0 f2"/>
                <a:gd name="f9" fmla="*/ f8 1 171282"/>
                <a:gd name="f10" fmla="*/ f7 1 454420"/>
                <a:gd name="f11" fmla="*/ 0 1 f9"/>
                <a:gd name="f12" fmla="*/ 171282 1 f9"/>
                <a:gd name="f13" fmla="*/ 0 1 f10"/>
                <a:gd name="f14" fmla="*/ 45442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71282" h="454420">
                  <a:moveTo>
                    <a:pt x="f3" y="f2"/>
                  </a:move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4" name="Freeform 13"/>
            <p:cNvSpPr/>
            <p:nvPr/>
          </p:nvSpPr>
          <p:spPr>
            <a:xfrm>
              <a:off x="1683200" y="3951122"/>
              <a:ext cx="908840" cy="454420"/>
            </a:xfrm>
            <a:custGeom>
              <a:avLst/>
              <a:gdLst>
                <a:gd name="f0" fmla="val w"/>
                <a:gd name="f1" fmla="val h"/>
                <a:gd name="f2" fmla="val 0"/>
                <a:gd name="f3" fmla="val 908840"/>
                <a:gd name="f4" fmla="val 454420"/>
                <a:gd name="f5" fmla="*/ f0 1 908840"/>
                <a:gd name="f6" fmla="*/ f1 1 454420"/>
                <a:gd name="f7" fmla="+- f4 0 f2"/>
                <a:gd name="f8" fmla="+- f3 0 f2"/>
                <a:gd name="f9" fmla="*/ f8 1 908840"/>
                <a:gd name="f10" fmla="*/ f7 1 454420"/>
                <a:gd name="f11" fmla="*/ 0 1 f9"/>
                <a:gd name="f12" fmla="*/ 908840 1 f9"/>
                <a:gd name="f13" fmla="*/ 0 1 f10"/>
                <a:gd name="f14" fmla="*/ 45442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908840" h="454420">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5" name="Freeform 14"/>
            <p:cNvSpPr/>
            <p:nvPr/>
          </p:nvSpPr>
          <p:spPr>
            <a:xfrm>
              <a:off x="2070512" y="3159032"/>
              <a:ext cx="3861163" cy="598429"/>
            </a:xfrm>
            <a:custGeom>
              <a:avLst/>
              <a:gdLst>
                <a:gd name="f0" fmla="val w"/>
                <a:gd name="f1" fmla="val h"/>
                <a:gd name="f2" fmla="val 0"/>
                <a:gd name="f3" fmla="val 3861163"/>
                <a:gd name="f4" fmla="val 598433"/>
                <a:gd name="f5" fmla="*/ f0 1 3861163"/>
                <a:gd name="f6" fmla="*/ f1 1 598433"/>
                <a:gd name="f7" fmla="+- f4 0 f2"/>
                <a:gd name="f8" fmla="+- f3 0 f2"/>
                <a:gd name="f9" fmla="*/ f8 1 3861163"/>
                <a:gd name="f10" fmla="*/ f7 1 598433"/>
                <a:gd name="f11" fmla="*/ 0 1 f9"/>
                <a:gd name="f12" fmla="*/ 3861163 1 f9"/>
                <a:gd name="f13" fmla="*/ 0 1 f10"/>
                <a:gd name="f14" fmla="*/ 59843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3861163" h="598433">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6" name="Freeform 15"/>
            <p:cNvSpPr/>
            <p:nvPr/>
          </p:nvSpPr>
          <p:spPr>
            <a:xfrm>
              <a:off x="4563523" y="2681267"/>
              <a:ext cx="1368152" cy="91440"/>
            </a:xfrm>
            <a:custGeom>
              <a:avLst/>
              <a:gdLst>
                <a:gd name="f0" fmla="val w"/>
                <a:gd name="f1" fmla="val h"/>
                <a:gd name="f2" fmla="val 0"/>
                <a:gd name="f3" fmla="val 1368149"/>
                <a:gd name="f4" fmla="val 91440"/>
                <a:gd name="f5" fmla="val 45720"/>
                <a:gd name="f6" fmla="val 90461"/>
                <a:gd name="f7" fmla="*/ f0 1 1368149"/>
                <a:gd name="f8" fmla="*/ f1 1 91440"/>
                <a:gd name="f9" fmla="+- f4 0 f2"/>
                <a:gd name="f10" fmla="+- f3 0 f2"/>
                <a:gd name="f11" fmla="*/ f10 1 1368149"/>
                <a:gd name="f12" fmla="*/ f9 1 91440"/>
                <a:gd name="f13" fmla="*/ 0 1 f11"/>
                <a:gd name="f14" fmla="*/ 1368149 1 f11"/>
                <a:gd name="f15" fmla="*/ 0 1 f12"/>
                <a:gd name="f16" fmla="*/ 91440 1 f12"/>
                <a:gd name="f17" fmla="*/ f13 f7 1"/>
                <a:gd name="f18" fmla="*/ f14 f7 1"/>
                <a:gd name="f19" fmla="*/ f16 f8 1"/>
                <a:gd name="f20" fmla="*/ f15 f8 1"/>
              </a:gdLst>
              <a:ahLst/>
              <a:cxnLst>
                <a:cxn ang="3cd4">
                  <a:pos x="hc" y="t"/>
                </a:cxn>
                <a:cxn ang="0">
                  <a:pos x="r" y="vc"/>
                </a:cxn>
                <a:cxn ang="cd4">
                  <a:pos x="hc" y="b"/>
                </a:cxn>
                <a:cxn ang="cd2">
                  <a:pos x="l" y="vc"/>
                </a:cxn>
              </a:cxnLst>
              <a:rect l="f17" t="f20" r="f18" b="f19"/>
              <a:pathLst>
                <a:path w="1368149" h="91440">
                  <a:moveTo>
                    <a:pt x="f2" y="f5"/>
                  </a:moveTo>
                  <a:lnTo>
                    <a:pt x="f3" y="f5"/>
                  </a:lnTo>
                  <a:lnTo>
                    <a:pt x="f3" y="f6"/>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7" name="Freeform 16"/>
            <p:cNvSpPr/>
            <p:nvPr/>
          </p:nvSpPr>
          <p:spPr>
            <a:xfrm>
              <a:off x="2043245" y="2726987"/>
              <a:ext cx="2520278" cy="188759"/>
            </a:xfrm>
            <a:custGeom>
              <a:avLst/>
              <a:gdLst>
                <a:gd name="f0" fmla="val w"/>
                <a:gd name="f1" fmla="val h"/>
                <a:gd name="f2" fmla="val 0"/>
                <a:gd name="f3" fmla="val 2520281"/>
                <a:gd name="f4" fmla="val 188758"/>
                <a:gd name="f5" fmla="val 107423"/>
                <a:gd name="f6" fmla="*/ f0 1 2520281"/>
                <a:gd name="f7" fmla="*/ f1 1 188758"/>
                <a:gd name="f8" fmla="+- f4 0 f2"/>
                <a:gd name="f9" fmla="+- f3 0 f2"/>
                <a:gd name="f10" fmla="*/ f9 1 2520281"/>
                <a:gd name="f11" fmla="*/ f8 1 188758"/>
                <a:gd name="f12" fmla="*/ 0 1 f10"/>
                <a:gd name="f13" fmla="*/ 2520281 1 f10"/>
                <a:gd name="f14" fmla="*/ 0 1 f11"/>
                <a:gd name="f15" fmla="*/ 188758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20281" h="188758">
                  <a:moveTo>
                    <a:pt x="f3" y="f2"/>
                  </a:moveTo>
                  <a:lnTo>
                    <a:pt x="f3" y="f5"/>
                  </a:lnTo>
                  <a:lnTo>
                    <a:pt x="f2" y="f5"/>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8" name="Freeform 17"/>
            <p:cNvSpPr/>
            <p:nvPr/>
          </p:nvSpPr>
          <p:spPr>
            <a:xfrm>
              <a:off x="4176220" y="2222933"/>
              <a:ext cx="243294" cy="310402"/>
            </a:xfrm>
            <a:custGeom>
              <a:avLst/>
              <a:gdLst>
                <a:gd name="f0" fmla="val w"/>
                <a:gd name="f1" fmla="val h"/>
                <a:gd name="f2" fmla="val 0"/>
                <a:gd name="f3" fmla="val 243291"/>
                <a:gd name="f4" fmla="val 310400"/>
                <a:gd name="f5" fmla="*/ f0 1 243291"/>
                <a:gd name="f6" fmla="*/ f1 1 310400"/>
                <a:gd name="f7" fmla="+- f4 0 f2"/>
                <a:gd name="f8" fmla="+- f3 0 f2"/>
                <a:gd name="f9" fmla="*/ f8 1 243291"/>
                <a:gd name="f10" fmla="*/ f7 1 310400"/>
                <a:gd name="f11" fmla="*/ 0 1 f9"/>
                <a:gd name="f12" fmla="*/ 243291 1 f9"/>
                <a:gd name="f13" fmla="*/ 0 1 f10"/>
                <a:gd name="f14" fmla="*/ 31040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243291" h="310400">
                  <a:moveTo>
                    <a:pt x="f3" y="f2"/>
                  </a:moveTo>
                  <a:lnTo>
                    <a:pt x="f2"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9" name="Freeform 18"/>
            <p:cNvSpPr/>
            <p:nvPr/>
          </p:nvSpPr>
          <p:spPr>
            <a:xfrm>
              <a:off x="4032202" y="1835621"/>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Law</a:t>
              </a:r>
            </a:p>
          </p:txBody>
        </p:sp>
        <p:sp>
          <p:nvSpPr>
            <p:cNvPr id="20" name="Freeform 19"/>
            <p:cNvSpPr/>
            <p:nvPr/>
          </p:nvSpPr>
          <p:spPr>
            <a:xfrm>
              <a:off x="4176220" y="2339675"/>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Domestic</a:t>
              </a:r>
            </a:p>
          </p:txBody>
        </p:sp>
        <p:sp>
          <p:nvSpPr>
            <p:cNvPr id="21" name="Freeform 20"/>
            <p:cNvSpPr/>
            <p:nvPr/>
          </p:nvSpPr>
          <p:spPr>
            <a:xfrm>
              <a:off x="1655932" y="2915738"/>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Procedural</a:t>
              </a:r>
            </a:p>
          </p:txBody>
        </p:sp>
        <p:sp>
          <p:nvSpPr>
            <p:cNvPr id="22" name="Freeform 21"/>
            <p:cNvSpPr/>
            <p:nvPr/>
          </p:nvSpPr>
          <p:spPr>
            <a:xfrm>
              <a:off x="5544363" y="2771729"/>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dirty="0">
                  <a:solidFill>
                    <a:srgbClr val="FFFFFF"/>
                  </a:solidFill>
                  <a:latin typeface="Trebuchet MS"/>
                </a:rPr>
                <a:t>Substantive</a:t>
              </a:r>
            </a:p>
          </p:txBody>
        </p:sp>
        <p:sp>
          <p:nvSpPr>
            <p:cNvPr id="23" name="Freeform 22"/>
            <p:cNvSpPr/>
            <p:nvPr/>
          </p:nvSpPr>
          <p:spPr>
            <a:xfrm>
              <a:off x="1295896" y="3563809"/>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Public</a:t>
              </a:r>
            </a:p>
          </p:txBody>
        </p:sp>
        <p:sp>
          <p:nvSpPr>
            <p:cNvPr id="24" name="Freeform 23"/>
            <p:cNvSpPr/>
            <p:nvPr/>
          </p:nvSpPr>
          <p:spPr>
            <a:xfrm>
              <a:off x="2592040" y="4211890"/>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Constitutional</a:t>
              </a:r>
            </a:p>
          </p:txBody>
        </p:sp>
        <p:sp>
          <p:nvSpPr>
            <p:cNvPr id="25" name="Freeform 24"/>
            <p:cNvSpPr/>
            <p:nvPr/>
          </p:nvSpPr>
          <p:spPr>
            <a:xfrm>
              <a:off x="1511923" y="4211890"/>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Criminal</a:t>
              </a:r>
            </a:p>
          </p:txBody>
        </p:sp>
        <p:sp>
          <p:nvSpPr>
            <p:cNvPr id="26" name="Freeform 25"/>
            <p:cNvSpPr/>
            <p:nvPr/>
          </p:nvSpPr>
          <p:spPr>
            <a:xfrm>
              <a:off x="575815" y="4211890"/>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Administrative</a:t>
              </a:r>
            </a:p>
          </p:txBody>
        </p:sp>
        <p:sp>
          <p:nvSpPr>
            <p:cNvPr id="27" name="Freeform 26"/>
            <p:cNvSpPr/>
            <p:nvPr/>
          </p:nvSpPr>
          <p:spPr>
            <a:xfrm>
              <a:off x="6408462" y="3563809"/>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Private</a:t>
              </a:r>
            </a:p>
          </p:txBody>
        </p:sp>
        <p:sp>
          <p:nvSpPr>
            <p:cNvPr id="28" name="Freeform 27"/>
            <p:cNvSpPr/>
            <p:nvPr/>
          </p:nvSpPr>
          <p:spPr>
            <a:xfrm>
              <a:off x="2664049"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Family</a:t>
              </a:r>
            </a:p>
          </p:txBody>
        </p:sp>
        <p:sp>
          <p:nvSpPr>
            <p:cNvPr id="29" name="Freeform 28"/>
            <p:cNvSpPr/>
            <p:nvPr/>
          </p:nvSpPr>
          <p:spPr>
            <a:xfrm>
              <a:off x="3672157"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Estate</a:t>
              </a:r>
            </a:p>
          </p:txBody>
        </p:sp>
        <p:sp>
          <p:nvSpPr>
            <p:cNvPr id="30" name="Freeform 29"/>
            <p:cNvSpPr/>
            <p:nvPr/>
          </p:nvSpPr>
          <p:spPr>
            <a:xfrm>
              <a:off x="4608265"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Employment</a:t>
              </a:r>
            </a:p>
          </p:txBody>
        </p:sp>
        <p:sp>
          <p:nvSpPr>
            <p:cNvPr id="31" name="Freeform 30"/>
            <p:cNvSpPr/>
            <p:nvPr/>
          </p:nvSpPr>
          <p:spPr>
            <a:xfrm>
              <a:off x="5616372"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property</a:t>
              </a:r>
            </a:p>
          </p:txBody>
        </p:sp>
        <p:sp>
          <p:nvSpPr>
            <p:cNvPr id="32" name="Freeform 31"/>
            <p:cNvSpPr/>
            <p:nvPr/>
          </p:nvSpPr>
          <p:spPr>
            <a:xfrm>
              <a:off x="6624489"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Contract</a:t>
              </a:r>
            </a:p>
          </p:txBody>
        </p:sp>
        <p:sp>
          <p:nvSpPr>
            <p:cNvPr id="33" name="Freeform 32"/>
            <p:cNvSpPr/>
            <p:nvPr/>
          </p:nvSpPr>
          <p:spPr>
            <a:xfrm>
              <a:off x="7488579"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Tort</a:t>
              </a:r>
            </a:p>
          </p:txBody>
        </p:sp>
        <p:sp>
          <p:nvSpPr>
            <p:cNvPr id="34" name="Freeform 33"/>
            <p:cNvSpPr/>
            <p:nvPr/>
          </p:nvSpPr>
          <p:spPr>
            <a:xfrm>
              <a:off x="7344561" y="2267666"/>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International</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105469" y="835689"/>
            <a:ext cx="8785225" cy="646113"/>
          </a:xfrm>
        </p:spPr>
        <p:txBody>
          <a:bodyPr>
            <a:spAutoFit/>
          </a:bodyPr>
          <a:lstStyle/>
          <a:p>
            <a:pPr marL="215999" indent="-359999"/>
            <a:r>
              <a:rPr lang="en-US" dirty="0"/>
              <a:t>Learning goals</a:t>
            </a:r>
          </a:p>
        </p:txBody>
      </p:sp>
      <p:sp>
        <p:nvSpPr>
          <p:cNvPr id="3" name="Text Placeholder 2"/>
          <p:cNvSpPr txBox="1">
            <a:spLocks noGrp="1"/>
          </p:cNvSpPr>
          <p:nvPr>
            <p:ph type="body" idx="4294967295"/>
          </p:nvPr>
        </p:nvSpPr>
        <p:spPr>
          <a:xfrm>
            <a:off x="1733266" y="2051050"/>
            <a:ext cx="9089409" cy="4762500"/>
          </a:xfrm>
        </p:spPr>
        <p:txBody>
          <a:bodyPr/>
          <a:lstStyle/>
          <a:p>
            <a:pPr marL="0" indent="0">
              <a:spcBef>
                <a:spcPts val="0"/>
              </a:spcBef>
              <a:spcAft>
                <a:spcPts val="1415"/>
              </a:spcAft>
              <a:buNone/>
            </a:pPr>
            <a:r>
              <a:rPr lang="en-US" sz="2800" i="1" dirty="0">
                <a:latin typeface="Trebuchet MS" pitchFamily="34"/>
                <a:cs typeface="Tahoma" pitchFamily="2"/>
              </a:rPr>
              <a:t>By the end of this lesson, students will be able to..</a:t>
            </a:r>
          </a:p>
          <a:p>
            <a:pPr lvl="1">
              <a:spcBef>
                <a:spcPts val="0"/>
              </a:spcBef>
              <a:spcAft>
                <a:spcPts val="1415"/>
              </a:spcAft>
              <a:buFont typeface="Arial" pitchFamily="34"/>
              <a:buChar char="•"/>
            </a:pPr>
            <a:r>
              <a:rPr lang="en-US" sz="2000" dirty="0">
                <a:latin typeface="Trebuchet MS" pitchFamily="34"/>
                <a:cs typeface="Tahoma" pitchFamily="2"/>
              </a:rPr>
              <a:t>identify key sources of law</a:t>
            </a:r>
          </a:p>
          <a:p>
            <a:pPr lvl="1">
              <a:spcBef>
                <a:spcPts val="0"/>
              </a:spcBef>
              <a:spcAft>
                <a:spcPts val="1415"/>
              </a:spcAft>
              <a:buFont typeface="Arial" pitchFamily="34"/>
              <a:buChar char="•"/>
            </a:pPr>
            <a:r>
              <a:rPr lang="en-US" sz="2000" dirty="0">
                <a:latin typeface="Trebuchet MS" pitchFamily="34"/>
                <a:cs typeface="Tahoma" pitchFamily="2"/>
              </a:rPr>
              <a:t>sort different laws into legal categories.</a:t>
            </a:r>
          </a:p>
        </p:txBody>
      </p:sp>
      <p:pic>
        <p:nvPicPr>
          <p:cNvPr id="4" name="Picture 4"/>
          <p:cNvPicPr>
            <a:picLocks noChangeAspect="1"/>
          </p:cNvPicPr>
          <p:nvPr/>
        </p:nvPicPr>
        <p:blipFill>
          <a:blip r:embed="rId3">
            <a:lum bright="-50000"/>
            <a:alphaModFix/>
          </a:blip>
          <a:srcRect/>
          <a:stretch>
            <a:fillRect/>
          </a:stretch>
        </p:blipFill>
        <p:spPr>
          <a:xfrm>
            <a:off x="7728001" y="4427908"/>
            <a:ext cx="1523518" cy="2009522"/>
          </a:xfrm>
          <a:prstGeom prst="rect">
            <a:avLst/>
          </a:prstGeom>
          <a:noFill/>
          <a:ln cap="flat">
            <a:noFill/>
          </a:ln>
        </p:spPr>
      </p:pic>
    </p:spTree>
  </p:cSld>
  <p:clrMapOvr>
    <a:masterClrMapping/>
  </p:clrMapOvr>
  <p:transition spd="med">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3521052" y="633697"/>
            <a:ext cx="9072562" cy="646112"/>
          </a:xfrm>
        </p:spPr>
        <p:txBody>
          <a:bodyPr>
            <a:spAutoFit/>
          </a:bodyPr>
          <a:lstStyle/>
          <a:p>
            <a:pPr marL="215999" indent="-359999"/>
            <a:r>
              <a:rPr lang="en-US" dirty="0"/>
              <a:t>What’s in the News?</a:t>
            </a:r>
          </a:p>
        </p:txBody>
      </p:sp>
      <p:pic>
        <p:nvPicPr>
          <p:cNvPr id="3" name="Content Placeholder 3" descr="imagesCAVJRPD8.jpg"/>
          <p:cNvPicPr>
            <a:picLocks noChangeAspect="1"/>
          </p:cNvPicPr>
          <p:nvPr/>
        </p:nvPicPr>
        <p:blipFill>
          <a:blip r:embed="rId3"/>
          <a:stretch>
            <a:fillRect/>
          </a:stretch>
        </p:blipFill>
        <p:spPr>
          <a:xfrm>
            <a:off x="4047250" y="2398809"/>
            <a:ext cx="5094561" cy="3816010"/>
          </a:xfrm>
          <a:prstGeom prst="rect">
            <a:avLst/>
          </a:prstGeom>
          <a:noFill/>
          <a:ln cap="flat">
            <a:noFill/>
          </a:ln>
          <a:effectLst>
            <a:outerShdw dist="139699" dir="2700000" algn="tl">
              <a:srgbClr val="333333">
                <a:alpha val="65000"/>
              </a:srgbClr>
            </a:outerShdw>
          </a:effectLst>
        </p:spPr>
      </p:pic>
    </p:spTree>
  </p:cSld>
  <p:clrMapOvr>
    <a:masterClrMapping/>
  </p:clrMapOvr>
  <p:transition spd="med">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651202310"/>
              </p:ext>
            </p:extLst>
          </p:nvPr>
        </p:nvGraphicFramePr>
        <p:xfrm>
          <a:off x="2239962" y="793221"/>
          <a:ext cx="8959850" cy="5973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818866" y="518615"/>
            <a:ext cx="4258101" cy="1200329"/>
          </a:xfrm>
          <a:prstGeom prst="rect">
            <a:avLst/>
          </a:prstGeom>
          <a:noFill/>
        </p:spPr>
        <p:txBody>
          <a:bodyPr wrap="square" rtlCol="0">
            <a:spAutoFit/>
          </a:bodyPr>
          <a:lstStyle/>
          <a:p>
            <a:r>
              <a:rPr lang="en-CA" sz="3600" dirty="0" smtClean="0"/>
              <a:t>SOURCES OF LAW IN CANADA </a:t>
            </a:r>
            <a:endParaRPr lang="en-CA" sz="3600" dirty="0"/>
          </a:p>
        </p:txBody>
      </p:sp>
    </p:spTree>
    <p:extLst>
      <p:ext uri="{BB962C8B-B14F-4D97-AF65-F5344CB8AC3E}">
        <p14:creationId xmlns:p14="http://schemas.microsoft.com/office/powerpoint/2010/main" val="295745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a:t>The Constitution</a:t>
            </a:r>
          </a:p>
        </p:txBody>
      </p:sp>
      <p:sp>
        <p:nvSpPr>
          <p:cNvPr id="3" name="Content Placeholder 2"/>
          <p:cNvSpPr txBox="1">
            <a:spLocks noGrp="1"/>
          </p:cNvSpPr>
          <p:nvPr>
            <p:ph idx="1"/>
          </p:nvPr>
        </p:nvSpPr>
        <p:spPr/>
        <p:txBody>
          <a:bodyPr/>
          <a:lstStyle/>
          <a:p>
            <a:pPr lvl="0">
              <a:lnSpc>
                <a:spcPct val="90000"/>
              </a:lnSpc>
            </a:pPr>
            <a:r>
              <a:rPr lang="en-CA" dirty="0"/>
              <a:t>The body of laws that deals with the </a:t>
            </a:r>
            <a:r>
              <a:rPr lang="en-CA" b="1" dirty="0"/>
              <a:t>distribution of government powers </a:t>
            </a:r>
            <a:r>
              <a:rPr lang="en-CA" dirty="0"/>
              <a:t>and sets out certain important political principles.</a:t>
            </a:r>
          </a:p>
          <a:p>
            <a:pPr lvl="0">
              <a:lnSpc>
                <a:spcPct val="90000"/>
              </a:lnSpc>
            </a:pPr>
            <a:r>
              <a:rPr lang="en-CA" dirty="0"/>
              <a:t>Canada’s constitution is most directly linked to British law.  </a:t>
            </a:r>
          </a:p>
          <a:p>
            <a:pPr lvl="0">
              <a:lnSpc>
                <a:spcPct val="90000"/>
              </a:lnSpc>
            </a:pPr>
            <a:r>
              <a:rPr lang="en-CA" dirty="0" smtClean="0"/>
              <a:t>It is the</a:t>
            </a:r>
            <a:r>
              <a:rPr lang="en-CA" dirty="0" smtClean="0"/>
              <a:t> </a:t>
            </a:r>
            <a:r>
              <a:rPr lang="en-CA" b="1" dirty="0"/>
              <a:t>most important source of Canadian Law</a:t>
            </a:r>
            <a:r>
              <a:rPr lang="en-CA" dirty="0"/>
              <a:t>.  </a:t>
            </a:r>
          </a:p>
          <a:p>
            <a:pPr lvl="0">
              <a:lnSpc>
                <a:spcPct val="90000"/>
              </a:lnSpc>
            </a:pPr>
            <a:r>
              <a:rPr lang="en-CA" dirty="0"/>
              <a:t>No statute may be in conflict with the constitution, or it must be rewritten or repealed.</a:t>
            </a:r>
          </a:p>
          <a:p>
            <a:pPr lvl="0">
              <a:lnSpc>
                <a:spcPct val="90000"/>
              </a:lnSpc>
            </a:pPr>
            <a:r>
              <a:rPr lang="en-CA" b="1" dirty="0"/>
              <a:t>The Canadian Charter of Rights </a:t>
            </a:r>
            <a:r>
              <a:rPr lang="en-CA" dirty="0"/>
              <a:t>and Freedoms was entrenched in the constitution in 1982.</a:t>
            </a:r>
          </a:p>
          <a:p>
            <a:pPr lvl="0">
              <a:lnSpc>
                <a:spcPct val="80000"/>
              </a:lnSpc>
            </a:pPr>
            <a:endParaRPr lang="en-CA"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a:t>Statute Law</a:t>
            </a:r>
          </a:p>
        </p:txBody>
      </p:sp>
      <p:sp>
        <p:nvSpPr>
          <p:cNvPr id="3" name="Content Placeholder 2"/>
          <p:cNvSpPr txBox="1">
            <a:spLocks noGrp="1"/>
          </p:cNvSpPr>
          <p:nvPr>
            <p:ph idx="1"/>
          </p:nvPr>
        </p:nvSpPr>
        <p:spPr/>
        <p:txBody>
          <a:bodyPr/>
          <a:lstStyle/>
          <a:p>
            <a:pPr lvl="0"/>
            <a:r>
              <a:rPr lang="en-CA"/>
              <a:t>A statute is </a:t>
            </a:r>
            <a:r>
              <a:rPr lang="en-CA" b="1"/>
              <a:t>any law passed </a:t>
            </a:r>
            <a:r>
              <a:rPr lang="en-CA"/>
              <a:t>by the federal or provincial government.</a:t>
            </a:r>
          </a:p>
          <a:p>
            <a:pPr lvl="0"/>
            <a:r>
              <a:rPr lang="en-CA"/>
              <a:t>Statutes pass through </a:t>
            </a:r>
            <a:r>
              <a:rPr lang="en-CA" b="1"/>
              <a:t>three readings </a:t>
            </a:r>
            <a:r>
              <a:rPr lang="en-CA"/>
              <a:t>in the </a:t>
            </a:r>
            <a:r>
              <a:rPr lang="en-CA" b="1"/>
              <a:t>House of Commons</a:t>
            </a:r>
            <a:r>
              <a:rPr lang="en-CA"/>
              <a:t>, and if passed, go through </a:t>
            </a:r>
            <a:r>
              <a:rPr lang="en-CA" b="1"/>
              <a:t>three readings in the Senate</a:t>
            </a:r>
            <a:r>
              <a:rPr lang="en-CA"/>
              <a:t>.  If the senate passes the bill, it will receive </a:t>
            </a:r>
            <a:r>
              <a:rPr lang="en-CA" b="1"/>
              <a:t>Royal Assent</a:t>
            </a:r>
            <a:r>
              <a:rPr lang="en-CA"/>
              <a:t>, which will bring the bill into force.  The bill may be turned down at any stage.  </a:t>
            </a:r>
          </a:p>
          <a:p>
            <a:pPr lvl="0"/>
            <a:r>
              <a:rPr lang="en-CA" b="1"/>
              <a:t>Judges</a:t>
            </a:r>
            <a:r>
              <a:rPr lang="en-CA"/>
              <a:t> have the power to </a:t>
            </a:r>
            <a:r>
              <a:rPr lang="en-CA" b="1"/>
              <a:t>interpret</a:t>
            </a:r>
            <a:r>
              <a:rPr lang="en-CA"/>
              <a:t> statute law.</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dirty="0"/>
              <a:t>Case </a:t>
            </a:r>
            <a:r>
              <a:rPr lang="en-CA" dirty="0" smtClean="0"/>
              <a:t>Law/Common law</a:t>
            </a:r>
            <a:endParaRPr lang="en-CA" dirty="0"/>
          </a:p>
        </p:txBody>
      </p:sp>
      <p:sp>
        <p:nvSpPr>
          <p:cNvPr id="3" name="Content Placeholder 2"/>
          <p:cNvSpPr txBox="1">
            <a:spLocks noGrp="1"/>
          </p:cNvSpPr>
          <p:nvPr>
            <p:ph idx="1"/>
          </p:nvPr>
        </p:nvSpPr>
        <p:spPr/>
        <p:txBody>
          <a:bodyPr/>
          <a:lstStyle/>
          <a:p>
            <a:pPr lvl="0"/>
            <a:r>
              <a:rPr lang="en-CA" b="1"/>
              <a:t>When judges rule on cases they write explanations of their decisions</a:t>
            </a:r>
            <a:r>
              <a:rPr lang="en-CA"/>
              <a:t>, which make up case law.</a:t>
            </a:r>
          </a:p>
          <a:p>
            <a:pPr lvl="0"/>
            <a:r>
              <a:rPr lang="en-CA"/>
              <a:t>Common law is constantly evolving.</a:t>
            </a:r>
          </a:p>
          <a:p>
            <a:pPr lvl="0"/>
            <a:r>
              <a:rPr lang="en-CA"/>
              <a:t>Judges in some cases may not follow case law, or precedent if there are different circumstances, or the precedent has become outdated.  Judges must explain their reasons for not following the case law.  </a:t>
            </a:r>
          </a:p>
          <a:p>
            <a:pPr lvl="0"/>
            <a:endParaRPr lang="en-CA"/>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a:t>The categories of Law</a:t>
            </a:r>
          </a:p>
        </p:txBody>
      </p:sp>
      <p:grpSp>
        <p:nvGrpSpPr>
          <p:cNvPr id="3" name="Content Placeholder 5"/>
          <p:cNvGrpSpPr/>
          <p:nvPr/>
        </p:nvGrpSpPr>
        <p:grpSpPr>
          <a:xfrm>
            <a:off x="1574358" y="402483"/>
            <a:ext cx="11513489" cy="6785496"/>
            <a:chOff x="575815" y="1835621"/>
            <a:chExt cx="7687379" cy="3411635"/>
          </a:xfrm>
        </p:grpSpPr>
        <p:sp>
          <p:nvSpPr>
            <p:cNvPr id="4" name="Freeform 3"/>
            <p:cNvSpPr/>
            <p:nvPr/>
          </p:nvSpPr>
          <p:spPr>
            <a:xfrm>
              <a:off x="4419505" y="2222933"/>
              <a:ext cx="2925055" cy="238393"/>
            </a:xfrm>
            <a:custGeom>
              <a:avLst/>
              <a:gdLst>
                <a:gd name="f0" fmla="val w"/>
                <a:gd name="f1" fmla="val h"/>
                <a:gd name="f2" fmla="val 0"/>
                <a:gd name="f3" fmla="val 2925056"/>
                <a:gd name="f4" fmla="val 238391"/>
                <a:gd name="f5" fmla="*/ f0 1 2925056"/>
                <a:gd name="f6" fmla="*/ f1 1 238391"/>
                <a:gd name="f7" fmla="+- f4 0 f2"/>
                <a:gd name="f8" fmla="+- f3 0 f2"/>
                <a:gd name="f9" fmla="*/ f8 1 2925056"/>
                <a:gd name="f10" fmla="*/ f7 1 238391"/>
                <a:gd name="f11" fmla="*/ 0 1 f9"/>
                <a:gd name="f12" fmla="*/ 2925056 1 f9"/>
                <a:gd name="f13" fmla="*/ 0 1 f10"/>
                <a:gd name="f14" fmla="*/ 238391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2925056" h="238391">
                  <a:moveTo>
                    <a:pt x="f2" y="f2"/>
                  </a:moveTo>
                  <a:lnTo>
                    <a:pt x="f2" y="f4"/>
                  </a:lnTo>
                  <a:lnTo>
                    <a:pt x="f3"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5" name="Freeform 4"/>
            <p:cNvSpPr/>
            <p:nvPr/>
          </p:nvSpPr>
          <p:spPr>
            <a:xfrm>
              <a:off x="6795775" y="3951122"/>
              <a:ext cx="692804" cy="1102492"/>
            </a:xfrm>
            <a:custGeom>
              <a:avLst/>
              <a:gdLst>
                <a:gd name="f0" fmla="val w"/>
                <a:gd name="f1" fmla="val h"/>
                <a:gd name="f2" fmla="val 0"/>
                <a:gd name="f3" fmla="val 692808"/>
                <a:gd name="f4" fmla="val 1102490"/>
                <a:gd name="f5" fmla="*/ f0 1 692808"/>
                <a:gd name="f6" fmla="*/ f1 1 1102490"/>
                <a:gd name="f7" fmla="+- f4 0 f2"/>
                <a:gd name="f8" fmla="+- f3 0 f2"/>
                <a:gd name="f9" fmla="*/ f8 1 692808"/>
                <a:gd name="f10" fmla="*/ f7 1 1102490"/>
                <a:gd name="f11" fmla="*/ 0 1 f9"/>
                <a:gd name="f12" fmla="*/ 692808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692808" h="1102490">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6" name="Freeform 5"/>
            <p:cNvSpPr/>
            <p:nvPr/>
          </p:nvSpPr>
          <p:spPr>
            <a:xfrm>
              <a:off x="6624489" y="3951122"/>
              <a:ext cx="171285" cy="1102492"/>
            </a:xfrm>
            <a:custGeom>
              <a:avLst/>
              <a:gdLst>
                <a:gd name="f0" fmla="val w"/>
                <a:gd name="f1" fmla="val h"/>
                <a:gd name="f2" fmla="val 0"/>
                <a:gd name="f3" fmla="val 171282"/>
                <a:gd name="f4" fmla="val 1102490"/>
                <a:gd name="f5" fmla="*/ f0 1 171282"/>
                <a:gd name="f6" fmla="*/ f1 1 1102490"/>
                <a:gd name="f7" fmla="+- f4 0 f2"/>
                <a:gd name="f8" fmla="+- f3 0 f2"/>
                <a:gd name="f9" fmla="*/ f8 1 171282"/>
                <a:gd name="f10" fmla="*/ f7 1 1102490"/>
                <a:gd name="f11" fmla="*/ 0 1 f9"/>
                <a:gd name="f12" fmla="*/ 171282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71282" h="1102490">
                  <a:moveTo>
                    <a:pt x="f3" y="f2"/>
                  </a:move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7" name="Freeform 6"/>
            <p:cNvSpPr/>
            <p:nvPr/>
          </p:nvSpPr>
          <p:spPr>
            <a:xfrm>
              <a:off x="6390988" y="3951122"/>
              <a:ext cx="404786" cy="1102492"/>
            </a:xfrm>
            <a:custGeom>
              <a:avLst/>
              <a:gdLst>
                <a:gd name="f0" fmla="val w"/>
                <a:gd name="f1" fmla="val h"/>
                <a:gd name="f2" fmla="val 0"/>
                <a:gd name="f3" fmla="val 404783"/>
                <a:gd name="f4" fmla="val 1102490"/>
                <a:gd name="f5" fmla="*/ f0 1 404783"/>
                <a:gd name="f6" fmla="*/ f1 1 1102490"/>
                <a:gd name="f7" fmla="+- f4 0 f2"/>
                <a:gd name="f8" fmla="+- f3 0 f2"/>
                <a:gd name="f9" fmla="*/ f8 1 404783"/>
                <a:gd name="f10" fmla="*/ f7 1 1102490"/>
                <a:gd name="f11" fmla="*/ 0 1 f9"/>
                <a:gd name="f12" fmla="*/ 404783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404783" h="110249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8" name="Freeform 7"/>
            <p:cNvSpPr/>
            <p:nvPr/>
          </p:nvSpPr>
          <p:spPr>
            <a:xfrm>
              <a:off x="5382880" y="3951122"/>
              <a:ext cx="1412894" cy="1102492"/>
            </a:xfrm>
            <a:custGeom>
              <a:avLst/>
              <a:gdLst>
                <a:gd name="f0" fmla="val w"/>
                <a:gd name="f1" fmla="val h"/>
                <a:gd name="f2" fmla="val 0"/>
                <a:gd name="f3" fmla="val 1412890"/>
                <a:gd name="f4" fmla="val 1102490"/>
                <a:gd name="f5" fmla="*/ f0 1 1412890"/>
                <a:gd name="f6" fmla="*/ f1 1 1102490"/>
                <a:gd name="f7" fmla="+- f4 0 f2"/>
                <a:gd name="f8" fmla="+- f3 0 f2"/>
                <a:gd name="f9" fmla="*/ f8 1 1412890"/>
                <a:gd name="f10" fmla="*/ f7 1 1102490"/>
                <a:gd name="f11" fmla="*/ 0 1 f9"/>
                <a:gd name="f12" fmla="*/ 1412890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412890" h="110249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9" name="Freeform 8"/>
            <p:cNvSpPr/>
            <p:nvPr/>
          </p:nvSpPr>
          <p:spPr>
            <a:xfrm>
              <a:off x="4446772" y="3951122"/>
              <a:ext cx="2349002" cy="1102492"/>
            </a:xfrm>
            <a:custGeom>
              <a:avLst/>
              <a:gdLst>
                <a:gd name="f0" fmla="val w"/>
                <a:gd name="f1" fmla="val h"/>
                <a:gd name="f2" fmla="val 0"/>
                <a:gd name="f3" fmla="val 2348998"/>
                <a:gd name="f4" fmla="val 1102490"/>
                <a:gd name="f5" fmla="*/ f0 1 2348998"/>
                <a:gd name="f6" fmla="*/ f1 1 1102490"/>
                <a:gd name="f7" fmla="+- f4 0 f2"/>
                <a:gd name="f8" fmla="+- f3 0 f2"/>
                <a:gd name="f9" fmla="*/ f8 1 2348998"/>
                <a:gd name="f10" fmla="*/ f7 1 1102490"/>
                <a:gd name="f11" fmla="*/ 0 1 f9"/>
                <a:gd name="f12" fmla="*/ 2348998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2348998" h="110249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0" name="Freeform 9"/>
            <p:cNvSpPr/>
            <p:nvPr/>
          </p:nvSpPr>
          <p:spPr>
            <a:xfrm>
              <a:off x="3438665" y="3951122"/>
              <a:ext cx="3357109" cy="1102492"/>
            </a:xfrm>
            <a:custGeom>
              <a:avLst/>
              <a:gdLst>
                <a:gd name="f0" fmla="val w"/>
                <a:gd name="f1" fmla="val h"/>
                <a:gd name="f2" fmla="val 0"/>
                <a:gd name="f3" fmla="val 3357106"/>
                <a:gd name="f4" fmla="val 1102490"/>
                <a:gd name="f5" fmla="*/ f0 1 3357106"/>
                <a:gd name="f6" fmla="*/ f1 1 1102490"/>
                <a:gd name="f7" fmla="+- f4 0 f2"/>
                <a:gd name="f8" fmla="+- f3 0 f2"/>
                <a:gd name="f9" fmla="*/ f8 1 3357106"/>
                <a:gd name="f10" fmla="*/ f7 1 1102490"/>
                <a:gd name="f11" fmla="*/ 0 1 f9"/>
                <a:gd name="f12" fmla="*/ 3357106 1 f9"/>
                <a:gd name="f13" fmla="*/ 0 1 f10"/>
                <a:gd name="f14" fmla="*/ 110249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3357106" h="110249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1" name="Freeform 10"/>
            <p:cNvSpPr/>
            <p:nvPr/>
          </p:nvSpPr>
          <p:spPr>
            <a:xfrm>
              <a:off x="5931676" y="3159032"/>
              <a:ext cx="476786" cy="598429"/>
            </a:xfrm>
            <a:custGeom>
              <a:avLst/>
              <a:gdLst>
                <a:gd name="f0" fmla="val w"/>
                <a:gd name="f1" fmla="val h"/>
                <a:gd name="f2" fmla="val 0"/>
                <a:gd name="f3" fmla="val 476791"/>
                <a:gd name="f4" fmla="val 598433"/>
                <a:gd name="f5" fmla="*/ f0 1 476791"/>
                <a:gd name="f6" fmla="*/ f1 1 598433"/>
                <a:gd name="f7" fmla="+- f4 0 f2"/>
                <a:gd name="f8" fmla="+- f3 0 f2"/>
                <a:gd name="f9" fmla="*/ f8 1 476791"/>
                <a:gd name="f10" fmla="*/ f7 1 598433"/>
                <a:gd name="f11" fmla="*/ 0 1 f9"/>
                <a:gd name="f12" fmla="*/ 476791 1 f9"/>
                <a:gd name="f13" fmla="*/ 0 1 f10"/>
                <a:gd name="f14" fmla="*/ 59843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476791" h="598433">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2" name="Freeform 11"/>
            <p:cNvSpPr/>
            <p:nvPr/>
          </p:nvSpPr>
          <p:spPr>
            <a:xfrm>
              <a:off x="1350431" y="3951122"/>
              <a:ext cx="332777" cy="454420"/>
            </a:xfrm>
            <a:custGeom>
              <a:avLst/>
              <a:gdLst>
                <a:gd name="f0" fmla="val w"/>
                <a:gd name="f1" fmla="val h"/>
                <a:gd name="f2" fmla="val 0"/>
                <a:gd name="f3" fmla="val 332774"/>
                <a:gd name="f4" fmla="val 454420"/>
                <a:gd name="f5" fmla="*/ f0 1 332774"/>
                <a:gd name="f6" fmla="*/ f1 1 454420"/>
                <a:gd name="f7" fmla="+- f4 0 f2"/>
                <a:gd name="f8" fmla="+- f3 0 f2"/>
                <a:gd name="f9" fmla="*/ f8 1 332774"/>
                <a:gd name="f10" fmla="*/ f7 1 454420"/>
                <a:gd name="f11" fmla="*/ 0 1 f9"/>
                <a:gd name="f12" fmla="*/ 332774 1 f9"/>
                <a:gd name="f13" fmla="*/ 0 1 f10"/>
                <a:gd name="f14" fmla="*/ 45442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332774" h="454420">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3" name="Freeform 12"/>
            <p:cNvSpPr/>
            <p:nvPr/>
          </p:nvSpPr>
          <p:spPr>
            <a:xfrm>
              <a:off x="1511923" y="3951122"/>
              <a:ext cx="171285" cy="454420"/>
            </a:xfrm>
            <a:custGeom>
              <a:avLst/>
              <a:gdLst>
                <a:gd name="f0" fmla="val w"/>
                <a:gd name="f1" fmla="val h"/>
                <a:gd name="f2" fmla="val 0"/>
                <a:gd name="f3" fmla="val 171282"/>
                <a:gd name="f4" fmla="val 454420"/>
                <a:gd name="f5" fmla="*/ f0 1 171282"/>
                <a:gd name="f6" fmla="*/ f1 1 454420"/>
                <a:gd name="f7" fmla="+- f4 0 f2"/>
                <a:gd name="f8" fmla="+- f3 0 f2"/>
                <a:gd name="f9" fmla="*/ f8 1 171282"/>
                <a:gd name="f10" fmla="*/ f7 1 454420"/>
                <a:gd name="f11" fmla="*/ 0 1 f9"/>
                <a:gd name="f12" fmla="*/ 171282 1 f9"/>
                <a:gd name="f13" fmla="*/ 0 1 f10"/>
                <a:gd name="f14" fmla="*/ 45442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171282" h="454420">
                  <a:moveTo>
                    <a:pt x="f3" y="f2"/>
                  </a:move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4" name="Freeform 13"/>
            <p:cNvSpPr/>
            <p:nvPr/>
          </p:nvSpPr>
          <p:spPr>
            <a:xfrm>
              <a:off x="1683200" y="3951122"/>
              <a:ext cx="908840" cy="454420"/>
            </a:xfrm>
            <a:custGeom>
              <a:avLst/>
              <a:gdLst>
                <a:gd name="f0" fmla="val w"/>
                <a:gd name="f1" fmla="val h"/>
                <a:gd name="f2" fmla="val 0"/>
                <a:gd name="f3" fmla="val 908840"/>
                <a:gd name="f4" fmla="val 454420"/>
                <a:gd name="f5" fmla="*/ f0 1 908840"/>
                <a:gd name="f6" fmla="*/ f1 1 454420"/>
                <a:gd name="f7" fmla="+- f4 0 f2"/>
                <a:gd name="f8" fmla="+- f3 0 f2"/>
                <a:gd name="f9" fmla="*/ f8 1 908840"/>
                <a:gd name="f10" fmla="*/ f7 1 454420"/>
                <a:gd name="f11" fmla="*/ 0 1 f9"/>
                <a:gd name="f12" fmla="*/ 908840 1 f9"/>
                <a:gd name="f13" fmla="*/ 0 1 f10"/>
                <a:gd name="f14" fmla="*/ 45442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908840" h="454420">
                  <a:moveTo>
                    <a:pt x="f2" y="f2"/>
                  </a:moveTo>
                  <a:lnTo>
                    <a:pt x="f2" y="f4"/>
                  </a:lnTo>
                  <a:lnTo>
                    <a:pt x="f3"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5" name="Freeform 14"/>
            <p:cNvSpPr/>
            <p:nvPr/>
          </p:nvSpPr>
          <p:spPr>
            <a:xfrm>
              <a:off x="2070512" y="3159032"/>
              <a:ext cx="3861163" cy="598429"/>
            </a:xfrm>
            <a:custGeom>
              <a:avLst/>
              <a:gdLst>
                <a:gd name="f0" fmla="val w"/>
                <a:gd name="f1" fmla="val h"/>
                <a:gd name="f2" fmla="val 0"/>
                <a:gd name="f3" fmla="val 3861163"/>
                <a:gd name="f4" fmla="val 598433"/>
                <a:gd name="f5" fmla="*/ f0 1 3861163"/>
                <a:gd name="f6" fmla="*/ f1 1 598433"/>
                <a:gd name="f7" fmla="+- f4 0 f2"/>
                <a:gd name="f8" fmla="+- f3 0 f2"/>
                <a:gd name="f9" fmla="*/ f8 1 3861163"/>
                <a:gd name="f10" fmla="*/ f7 1 598433"/>
                <a:gd name="f11" fmla="*/ 0 1 f9"/>
                <a:gd name="f12" fmla="*/ 3861163 1 f9"/>
                <a:gd name="f13" fmla="*/ 0 1 f10"/>
                <a:gd name="f14" fmla="*/ 598433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3861163" h="598433">
                  <a:moveTo>
                    <a:pt x="f3" y="f2"/>
                  </a:moveTo>
                  <a:lnTo>
                    <a:pt x="f3" y="f4"/>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6" name="Freeform 15"/>
            <p:cNvSpPr/>
            <p:nvPr/>
          </p:nvSpPr>
          <p:spPr>
            <a:xfrm>
              <a:off x="4563523" y="2681267"/>
              <a:ext cx="1368152" cy="91440"/>
            </a:xfrm>
            <a:custGeom>
              <a:avLst/>
              <a:gdLst>
                <a:gd name="f0" fmla="val w"/>
                <a:gd name="f1" fmla="val h"/>
                <a:gd name="f2" fmla="val 0"/>
                <a:gd name="f3" fmla="val 1368149"/>
                <a:gd name="f4" fmla="val 91440"/>
                <a:gd name="f5" fmla="val 45720"/>
                <a:gd name="f6" fmla="val 90461"/>
                <a:gd name="f7" fmla="*/ f0 1 1368149"/>
                <a:gd name="f8" fmla="*/ f1 1 91440"/>
                <a:gd name="f9" fmla="+- f4 0 f2"/>
                <a:gd name="f10" fmla="+- f3 0 f2"/>
                <a:gd name="f11" fmla="*/ f10 1 1368149"/>
                <a:gd name="f12" fmla="*/ f9 1 91440"/>
                <a:gd name="f13" fmla="*/ 0 1 f11"/>
                <a:gd name="f14" fmla="*/ 1368149 1 f11"/>
                <a:gd name="f15" fmla="*/ 0 1 f12"/>
                <a:gd name="f16" fmla="*/ 91440 1 f12"/>
                <a:gd name="f17" fmla="*/ f13 f7 1"/>
                <a:gd name="f18" fmla="*/ f14 f7 1"/>
                <a:gd name="f19" fmla="*/ f16 f8 1"/>
                <a:gd name="f20" fmla="*/ f15 f8 1"/>
              </a:gdLst>
              <a:ahLst/>
              <a:cxnLst>
                <a:cxn ang="3cd4">
                  <a:pos x="hc" y="t"/>
                </a:cxn>
                <a:cxn ang="0">
                  <a:pos x="r" y="vc"/>
                </a:cxn>
                <a:cxn ang="cd4">
                  <a:pos x="hc" y="b"/>
                </a:cxn>
                <a:cxn ang="cd2">
                  <a:pos x="l" y="vc"/>
                </a:cxn>
              </a:cxnLst>
              <a:rect l="f17" t="f20" r="f18" b="f19"/>
              <a:pathLst>
                <a:path w="1368149" h="91440">
                  <a:moveTo>
                    <a:pt x="f2" y="f5"/>
                  </a:moveTo>
                  <a:lnTo>
                    <a:pt x="f3" y="f5"/>
                  </a:lnTo>
                  <a:lnTo>
                    <a:pt x="f3" y="f6"/>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7" name="Freeform 16"/>
            <p:cNvSpPr/>
            <p:nvPr/>
          </p:nvSpPr>
          <p:spPr>
            <a:xfrm>
              <a:off x="2043245" y="2726987"/>
              <a:ext cx="2520278" cy="188759"/>
            </a:xfrm>
            <a:custGeom>
              <a:avLst/>
              <a:gdLst>
                <a:gd name="f0" fmla="val w"/>
                <a:gd name="f1" fmla="val h"/>
                <a:gd name="f2" fmla="val 0"/>
                <a:gd name="f3" fmla="val 2520281"/>
                <a:gd name="f4" fmla="val 188758"/>
                <a:gd name="f5" fmla="val 107423"/>
                <a:gd name="f6" fmla="*/ f0 1 2520281"/>
                <a:gd name="f7" fmla="*/ f1 1 188758"/>
                <a:gd name="f8" fmla="+- f4 0 f2"/>
                <a:gd name="f9" fmla="+- f3 0 f2"/>
                <a:gd name="f10" fmla="*/ f9 1 2520281"/>
                <a:gd name="f11" fmla="*/ f8 1 188758"/>
                <a:gd name="f12" fmla="*/ 0 1 f10"/>
                <a:gd name="f13" fmla="*/ 2520281 1 f10"/>
                <a:gd name="f14" fmla="*/ 0 1 f11"/>
                <a:gd name="f15" fmla="*/ 188758 1 f11"/>
                <a:gd name="f16" fmla="*/ f12 f6 1"/>
                <a:gd name="f17" fmla="*/ f13 f6 1"/>
                <a:gd name="f18" fmla="*/ f15 f7 1"/>
                <a:gd name="f19" fmla="*/ f14 f7 1"/>
              </a:gdLst>
              <a:ahLst/>
              <a:cxnLst>
                <a:cxn ang="3cd4">
                  <a:pos x="hc" y="t"/>
                </a:cxn>
                <a:cxn ang="0">
                  <a:pos x="r" y="vc"/>
                </a:cxn>
                <a:cxn ang="cd4">
                  <a:pos x="hc" y="b"/>
                </a:cxn>
                <a:cxn ang="cd2">
                  <a:pos x="l" y="vc"/>
                </a:cxn>
              </a:cxnLst>
              <a:rect l="f16" t="f19" r="f17" b="f18"/>
              <a:pathLst>
                <a:path w="2520281" h="188758">
                  <a:moveTo>
                    <a:pt x="f3" y="f2"/>
                  </a:moveTo>
                  <a:lnTo>
                    <a:pt x="f3" y="f5"/>
                  </a:lnTo>
                  <a:lnTo>
                    <a:pt x="f2" y="f5"/>
                  </a:lnTo>
                  <a:lnTo>
                    <a:pt x="f2" y="f4"/>
                  </a:lnTo>
                </a:path>
              </a:pathLst>
            </a:custGeom>
            <a:noFill/>
            <a:ln w="39995" cap="flat">
              <a:solidFill>
                <a:srgbClr val="A6365E"/>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8" name="Freeform 17"/>
            <p:cNvSpPr/>
            <p:nvPr/>
          </p:nvSpPr>
          <p:spPr>
            <a:xfrm>
              <a:off x="4176220" y="2222933"/>
              <a:ext cx="243294" cy="310402"/>
            </a:xfrm>
            <a:custGeom>
              <a:avLst/>
              <a:gdLst>
                <a:gd name="f0" fmla="val w"/>
                <a:gd name="f1" fmla="val h"/>
                <a:gd name="f2" fmla="val 0"/>
                <a:gd name="f3" fmla="val 243291"/>
                <a:gd name="f4" fmla="val 310400"/>
                <a:gd name="f5" fmla="*/ f0 1 243291"/>
                <a:gd name="f6" fmla="*/ f1 1 310400"/>
                <a:gd name="f7" fmla="+- f4 0 f2"/>
                <a:gd name="f8" fmla="+- f3 0 f2"/>
                <a:gd name="f9" fmla="*/ f8 1 243291"/>
                <a:gd name="f10" fmla="*/ f7 1 310400"/>
                <a:gd name="f11" fmla="*/ 0 1 f9"/>
                <a:gd name="f12" fmla="*/ 243291 1 f9"/>
                <a:gd name="f13" fmla="*/ 0 1 f10"/>
                <a:gd name="f14" fmla="*/ 31040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243291" h="310400">
                  <a:moveTo>
                    <a:pt x="f3" y="f2"/>
                  </a:moveTo>
                  <a:lnTo>
                    <a:pt x="f2"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19" name="Freeform 18"/>
            <p:cNvSpPr/>
            <p:nvPr/>
          </p:nvSpPr>
          <p:spPr>
            <a:xfrm>
              <a:off x="4032202" y="1835621"/>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2800" dirty="0">
                  <a:solidFill>
                    <a:srgbClr val="FFFFFF"/>
                  </a:solidFill>
                  <a:latin typeface="Trebuchet MS"/>
                </a:rPr>
                <a:t>Law</a:t>
              </a:r>
            </a:p>
          </p:txBody>
        </p:sp>
        <p:sp>
          <p:nvSpPr>
            <p:cNvPr id="20" name="Freeform 19"/>
            <p:cNvSpPr/>
            <p:nvPr/>
          </p:nvSpPr>
          <p:spPr>
            <a:xfrm>
              <a:off x="4176220" y="2339675"/>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Domestic</a:t>
              </a:r>
            </a:p>
          </p:txBody>
        </p:sp>
        <p:sp>
          <p:nvSpPr>
            <p:cNvPr id="21" name="Freeform 20"/>
            <p:cNvSpPr/>
            <p:nvPr/>
          </p:nvSpPr>
          <p:spPr>
            <a:xfrm>
              <a:off x="1655932" y="2915738"/>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Procedural</a:t>
              </a:r>
            </a:p>
          </p:txBody>
        </p:sp>
        <p:sp>
          <p:nvSpPr>
            <p:cNvPr id="22" name="Freeform 21"/>
            <p:cNvSpPr/>
            <p:nvPr/>
          </p:nvSpPr>
          <p:spPr>
            <a:xfrm>
              <a:off x="5544363" y="2771729"/>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Substantive</a:t>
              </a:r>
            </a:p>
          </p:txBody>
        </p:sp>
        <p:sp>
          <p:nvSpPr>
            <p:cNvPr id="23" name="Freeform 22"/>
            <p:cNvSpPr/>
            <p:nvPr/>
          </p:nvSpPr>
          <p:spPr>
            <a:xfrm>
              <a:off x="774367" y="3467000"/>
              <a:ext cx="1817674" cy="580921"/>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3200" dirty="0">
                  <a:solidFill>
                    <a:srgbClr val="FFFFFF"/>
                  </a:solidFill>
                  <a:latin typeface="Trebuchet MS"/>
                </a:rPr>
                <a:t>Public</a:t>
              </a:r>
            </a:p>
          </p:txBody>
        </p:sp>
        <p:sp>
          <p:nvSpPr>
            <p:cNvPr id="24" name="Freeform 23"/>
            <p:cNvSpPr/>
            <p:nvPr/>
          </p:nvSpPr>
          <p:spPr>
            <a:xfrm>
              <a:off x="2592040" y="4211890"/>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Constitutional</a:t>
              </a:r>
            </a:p>
          </p:txBody>
        </p:sp>
        <p:sp>
          <p:nvSpPr>
            <p:cNvPr id="25" name="Freeform 24"/>
            <p:cNvSpPr/>
            <p:nvPr/>
          </p:nvSpPr>
          <p:spPr>
            <a:xfrm>
              <a:off x="1511923" y="4211890"/>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Criminal</a:t>
              </a:r>
            </a:p>
          </p:txBody>
        </p:sp>
        <p:sp>
          <p:nvSpPr>
            <p:cNvPr id="26" name="Freeform 25"/>
            <p:cNvSpPr/>
            <p:nvPr/>
          </p:nvSpPr>
          <p:spPr>
            <a:xfrm>
              <a:off x="575815" y="4211890"/>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Administrative</a:t>
              </a:r>
            </a:p>
          </p:txBody>
        </p:sp>
        <p:sp>
          <p:nvSpPr>
            <p:cNvPr id="27" name="Freeform 26"/>
            <p:cNvSpPr/>
            <p:nvPr/>
          </p:nvSpPr>
          <p:spPr>
            <a:xfrm>
              <a:off x="6110624" y="3427116"/>
              <a:ext cx="1693257" cy="620805"/>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3200" dirty="0">
                  <a:solidFill>
                    <a:srgbClr val="FFFFFF"/>
                  </a:solidFill>
                  <a:latin typeface="Trebuchet MS"/>
                </a:rPr>
                <a:t>Private</a:t>
              </a:r>
            </a:p>
          </p:txBody>
        </p:sp>
        <p:sp>
          <p:nvSpPr>
            <p:cNvPr id="28" name="Freeform 27"/>
            <p:cNvSpPr/>
            <p:nvPr/>
          </p:nvSpPr>
          <p:spPr>
            <a:xfrm>
              <a:off x="2664049"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Family</a:t>
              </a:r>
            </a:p>
          </p:txBody>
        </p:sp>
        <p:sp>
          <p:nvSpPr>
            <p:cNvPr id="29" name="Freeform 28"/>
            <p:cNvSpPr/>
            <p:nvPr/>
          </p:nvSpPr>
          <p:spPr>
            <a:xfrm>
              <a:off x="3672157"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Estate</a:t>
              </a:r>
            </a:p>
          </p:txBody>
        </p:sp>
        <p:sp>
          <p:nvSpPr>
            <p:cNvPr id="30" name="Freeform 29"/>
            <p:cNvSpPr/>
            <p:nvPr/>
          </p:nvSpPr>
          <p:spPr>
            <a:xfrm>
              <a:off x="4608265"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Employment</a:t>
              </a:r>
            </a:p>
          </p:txBody>
        </p:sp>
        <p:sp>
          <p:nvSpPr>
            <p:cNvPr id="31" name="Freeform 30"/>
            <p:cNvSpPr/>
            <p:nvPr/>
          </p:nvSpPr>
          <p:spPr>
            <a:xfrm>
              <a:off x="5616372"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property</a:t>
              </a:r>
            </a:p>
          </p:txBody>
        </p:sp>
        <p:sp>
          <p:nvSpPr>
            <p:cNvPr id="32" name="Freeform 31"/>
            <p:cNvSpPr/>
            <p:nvPr/>
          </p:nvSpPr>
          <p:spPr>
            <a:xfrm>
              <a:off x="6624489"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Contract</a:t>
              </a:r>
            </a:p>
          </p:txBody>
        </p:sp>
        <p:sp>
          <p:nvSpPr>
            <p:cNvPr id="33" name="Freeform 32"/>
            <p:cNvSpPr/>
            <p:nvPr/>
          </p:nvSpPr>
          <p:spPr>
            <a:xfrm>
              <a:off x="7488579" y="4859953"/>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Tort</a:t>
              </a:r>
            </a:p>
          </p:txBody>
        </p:sp>
        <p:sp>
          <p:nvSpPr>
            <p:cNvPr id="34" name="Freeform 33"/>
            <p:cNvSpPr/>
            <p:nvPr/>
          </p:nvSpPr>
          <p:spPr>
            <a:xfrm>
              <a:off x="7344561" y="2267666"/>
              <a:ext cx="774615" cy="387303"/>
            </a:xfrm>
            <a:custGeom>
              <a:avLst/>
              <a:gdLst>
                <a:gd name="f0" fmla="val 10800000"/>
                <a:gd name="f1" fmla="val 5400000"/>
                <a:gd name="f2" fmla="val 180"/>
                <a:gd name="f3" fmla="val w"/>
                <a:gd name="f4" fmla="val h"/>
                <a:gd name="f5" fmla="val 0"/>
                <a:gd name="f6" fmla="val 774615"/>
                <a:gd name="f7" fmla="val 387307"/>
                <a:gd name="f8" fmla="+- 0 0 -90"/>
                <a:gd name="f9" fmla="*/ f3 1 774615"/>
                <a:gd name="f10" fmla="*/ f4 1 387307"/>
                <a:gd name="f11" fmla="+- f7 0 f5"/>
                <a:gd name="f12" fmla="+- f6 0 f5"/>
                <a:gd name="f13" fmla="*/ f8 f0 1"/>
                <a:gd name="f14" fmla="*/ f12 1 774615"/>
                <a:gd name="f15" fmla="*/ f11 1 387307"/>
                <a:gd name="f16" fmla="*/ 0 f12 1"/>
                <a:gd name="f17" fmla="*/ 0 f11 1"/>
                <a:gd name="f18" fmla="*/ 774615 f12 1"/>
                <a:gd name="f19" fmla="*/ 387307 f11 1"/>
                <a:gd name="f20" fmla="*/ f13 1 f2"/>
                <a:gd name="f21" fmla="*/ f16 1 774615"/>
                <a:gd name="f22" fmla="*/ f17 1 387307"/>
                <a:gd name="f23" fmla="*/ f18 1 774615"/>
                <a:gd name="f24" fmla="*/ f19 1 387307"/>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774615" h="387307">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5715" tIns="5715" rIns="5715" bIns="5715" anchor="ctr" anchorCtr="1" compatLnSpc="1">
              <a:noAutofit/>
            </a:bodyPr>
            <a:lstStyle/>
            <a:p>
              <a:pPr algn="ctr" defTabSz="400050">
                <a:lnSpc>
                  <a:spcPct val="90000"/>
                </a:lnSpc>
                <a:spcAft>
                  <a:spcPts val="400"/>
                </a:spcAft>
                <a:defRPr sz="1800" b="0" i="0" u="none" strike="noStrike" kern="0" cap="none" spc="0" baseline="0">
                  <a:solidFill>
                    <a:srgbClr val="000000"/>
                  </a:solidFill>
                  <a:uFillTx/>
                </a:defRPr>
              </a:pPr>
              <a:r>
                <a:rPr lang="en-CA" sz="900">
                  <a:solidFill>
                    <a:srgbClr val="FFFFFF"/>
                  </a:solidFill>
                  <a:latin typeface="Trebuchet MS"/>
                </a:rPr>
                <a:t>International</a:t>
              </a:r>
            </a:p>
          </p:txBody>
        </p:sp>
      </p:grpSp>
    </p:spTree>
    <p:extLst>
      <p:ext uri="{BB962C8B-B14F-4D97-AF65-F5344CB8AC3E}">
        <p14:creationId xmlns:p14="http://schemas.microsoft.com/office/powerpoint/2010/main" val="3731148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p>
            <a:pPr lvl="0"/>
            <a:r>
              <a:rPr lang="en-CA"/>
              <a:t>Categories of Law</a:t>
            </a:r>
          </a:p>
        </p:txBody>
      </p:sp>
      <p:grpSp>
        <p:nvGrpSpPr>
          <p:cNvPr id="3" name="Content Placeholder 5"/>
          <p:cNvGrpSpPr/>
          <p:nvPr/>
        </p:nvGrpSpPr>
        <p:grpSpPr>
          <a:xfrm>
            <a:off x="3839571" y="1777520"/>
            <a:ext cx="5773503" cy="2440798"/>
            <a:chOff x="2159995" y="1777520"/>
            <a:chExt cx="5773503" cy="2440798"/>
          </a:xfrm>
        </p:grpSpPr>
        <p:sp>
          <p:nvSpPr>
            <p:cNvPr id="4" name="Freeform 3"/>
            <p:cNvSpPr/>
            <p:nvPr/>
          </p:nvSpPr>
          <p:spPr>
            <a:xfrm>
              <a:off x="5153668" y="2792074"/>
              <a:ext cx="750731" cy="918971"/>
            </a:xfrm>
            <a:custGeom>
              <a:avLst/>
              <a:gdLst>
                <a:gd name="f0" fmla="val w"/>
                <a:gd name="f1" fmla="val h"/>
                <a:gd name="f2" fmla="val 0"/>
                <a:gd name="f3" fmla="val 750727"/>
                <a:gd name="f4" fmla="val 918970"/>
                <a:gd name="f5" fmla="*/ f0 1 750727"/>
                <a:gd name="f6" fmla="*/ f1 1 918970"/>
                <a:gd name="f7" fmla="+- f4 0 f2"/>
                <a:gd name="f8" fmla="+- f3 0 f2"/>
                <a:gd name="f9" fmla="*/ f8 1 750727"/>
                <a:gd name="f10" fmla="*/ f7 1 918970"/>
                <a:gd name="f11" fmla="*/ 0 1 f9"/>
                <a:gd name="f12" fmla="*/ 750727 1 f9"/>
                <a:gd name="f13" fmla="*/ 0 1 f10"/>
                <a:gd name="f14" fmla="*/ 91897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750727" h="918970">
                  <a:moveTo>
                    <a:pt x="f2" y="f2"/>
                  </a:moveTo>
                  <a:lnTo>
                    <a:pt x="f2" y="f4"/>
                  </a:lnTo>
                  <a:lnTo>
                    <a:pt x="f3"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7" name="Freeform 6"/>
            <p:cNvSpPr/>
            <p:nvPr/>
          </p:nvSpPr>
          <p:spPr>
            <a:xfrm>
              <a:off x="4189095" y="2792074"/>
              <a:ext cx="964573" cy="918971"/>
            </a:xfrm>
            <a:custGeom>
              <a:avLst/>
              <a:gdLst>
                <a:gd name="f0" fmla="val w"/>
                <a:gd name="f1" fmla="val h"/>
                <a:gd name="f2" fmla="val 0"/>
                <a:gd name="f3" fmla="val 964574"/>
                <a:gd name="f4" fmla="val 918970"/>
                <a:gd name="f5" fmla="*/ f0 1 964574"/>
                <a:gd name="f6" fmla="*/ f1 1 918970"/>
                <a:gd name="f7" fmla="+- f4 0 f2"/>
                <a:gd name="f8" fmla="+- f3 0 f2"/>
                <a:gd name="f9" fmla="*/ f8 1 964574"/>
                <a:gd name="f10" fmla="*/ f7 1 918970"/>
                <a:gd name="f11" fmla="*/ 0 1 f9"/>
                <a:gd name="f12" fmla="*/ 964574 1 f9"/>
                <a:gd name="f13" fmla="*/ 0 1 f10"/>
                <a:gd name="f14" fmla="*/ 918970 1 f10"/>
                <a:gd name="f15" fmla="*/ f11 f5 1"/>
                <a:gd name="f16" fmla="*/ f12 f5 1"/>
                <a:gd name="f17" fmla="*/ f14 f6 1"/>
                <a:gd name="f18" fmla="*/ f13 f6 1"/>
              </a:gdLst>
              <a:ahLst/>
              <a:cxnLst>
                <a:cxn ang="3cd4">
                  <a:pos x="hc" y="t"/>
                </a:cxn>
                <a:cxn ang="0">
                  <a:pos x="r" y="vc"/>
                </a:cxn>
                <a:cxn ang="cd4">
                  <a:pos x="hc" y="b"/>
                </a:cxn>
                <a:cxn ang="cd2">
                  <a:pos x="l" y="vc"/>
                </a:cxn>
              </a:cxnLst>
              <a:rect l="f15" t="f18" r="f16" b="f17"/>
              <a:pathLst>
                <a:path w="964574" h="918970">
                  <a:moveTo>
                    <a:pt x="f3" y="f2"/>
                  </a:moveTo>
                  <a:lnTo>
                    <a:pt x="f3" y="f4"/>
                  </a:lnTo>
                  <a:lnTo>
                    <a:pt x="f2" y="f4"/>
                  </a:lnTo>
                </a:path>
              </a:pathLst>
            </a:custGeom>
            <a:noFill/>
            <a:ln w="39995" cap="flat">
              <a:solidFill>
                <a:srgbClr val="922F51"/>
              </a:solidFill>
              <a:prstDash val="solid"/>
              <a:miter/>
            </a:ln>
          </p:spPr>
          <p:txBody>
            <a:bodyPr vert="horz" wrap="square" lIns="0" tIns="0" rIns="0" bIns="0" anchor="t" anchorCtr="0" compatLnSpc="1">
              <a:noAutofit/>
            </a:bodyPr>
            <a:lstStyle/>
            <a:p>
              <a:pPr>
                <a:defRPr sz="1800" b="0" i="0" u="none" strike="noStrike" kern="0" cap="none" spc="0" baseline="0">
                  <a:solidFill>
                    <a:srgbClr val="000000"/>
                  </a:solidFill>
                  <a:uFillTx/>
                </a:defRPr>
              </a:pPr>
              <a:endParaRPr lang="en-CA">
                <a:solidFill>
                  <a:srgbClr val="000000"/>
                </a:solidFill>
                <a:latin typeface="Calibri"/>
              </a:endParaRPr>
            </a:p>
          </p:txBody>
        </p:sp>
        <p:sp>
          <p:nvSpPr>
            <p:cNvPr id="8" name="Freeform 7"/>
            <p:cNvSpPr/>
            <p:nvPr/>
          </p:nvSpPr>
          <p:spPr>
            <a:xfrm>
              <a:off x="4139123" y="1777520"/>
              <a:ext cx="2029099" cy="1014554"/>
            </a:xfrm>
            <a:custGeom>
              <a:avLst/>
              <a:gdLst>
                <a:gd name="f0" fmla="val 10800000"/>
                <a:gd name="f1" fmla="val 5400000"/>
                <a:gd name="f2" fmla="val 180"/>
                <a:gd name="f3" fmla="val w"/>
                <a:gd name="f4" fmla="val h"/>
                <a:gd name="f5" fmla="val 0"/>
                <a:gd name="f6" fmla="val 2029102"/>
                <a:gd name="f7" fmla="val 1014551"/>
                <a:gd name="f8" fmla="+- 0 0 -90"/>
                <a:gd name="f9" fmla="*/ f3 1 2029102"/>
                <a:gd name="f10" fmla="*/ f4 1 1014551"/>
                <a:gd name="f11" fmla="+- f7 0 f5"/>
                <a:gd name="f12" fmla="+- f6 0 f5"/>
                <a:gd name="f13" fmla="*/ f8 f0 1"/>
                <a:gd name="f14" fmla="*/ f12 1 2029102"/>
                <a:gd name="f15" fmla="*/ f11 1 1014551"/>
                <a:gd name="f16" fmla="*/ 0 f12 1"/>
                <a:gd name="f17" fmla="*/ 0 f11 1"/>
                <a:gd name="f18" fmla="*/ 2029102 f12 1"/>
                <a:gd name="f19" fmla="*/ 1014551 f11 1"/>
                <a:gd name="f20" fmla="*/ f13 1 f2"/>
                <a:gd name="f21" fmla="*/ f16 1 2029102"/>
                <a:gd name="f22" fmla="*/ f17 1 1014551"/>
                <a:gd name="f23" fmla="*/ f18 1 2029102"/>
                <a:gd name="f24" fmla="*/ f19 1 10145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029102" h="10145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7145" tIns="17145" rIns="17145" bIns="17145" anchor="ctr" anchorCtr="1" compatLnSpc="1">
              <a:noAutofit/>
            </a:bodyPr>
            <a:lstStyle/>
            <a:p>
              <a:pPr algn="ctr" defTabSz="1200150">
                <a:lnSpc>
                  <a:spcPct val="90000"/>
                </a:lnSpc>
                <a:spcAft>
                  <a:spcPts val="1100"/>
                </a:spcAft>
                <a:defRPr sz="1800" b="0" i="0" u="none" strike="noStrike" kern="0" cap="none" spc="0" baseline="0">
                  <a:solidFill>
                    <a:srgbClr val="000000"/>
                  </a:solidFill>
                  <a:uFillTx/>
                </a:defRPr>
              </a:pPr>
              <a:r>
                <a:rPr lang="en-CA" sz="2700">
                  <a:solidFill>
                    <a:srgbClr val="FFFFFF"/>
                  </a:solidFill>
                  <a:latin typeface="Trebuchet MS"/>
                </a:rPr>
                <a:t>Law</a:t>
              </a:r>
            </a:p>
          </p:txBody>
        </p:sp>
        <p:sp>
          <p:nvSpPr>
            <p:cNvPr id="9" name="Freeform 8"/>
            <p:cNvSpPr/>
            <p:nvPr/>
          </p:nvSpPr>
          <p:spPr>
            <a:xfrm>
              <a:off x="2159995" y="3203764"/>
              <a:ext cx="2029099" cy="1014554"/>
            </a:xfrm>
            <a:custGeom>
              <a:avLst/>
              <a:gdLst>
                <a:gd name="f0" fmla="val 10800000"/>
                <a:gd name="f1" fmla="val 5400000"/>
                <a:gd name="f2" fmla="val 180"/>
                <a:gd name="f3" fmla="val w"/>
                <a:gd name="f4" fmla="val h"/>
                <a:gd name="f5" fmla="val 0"/>
                <a:gd name="f6" fmla="val 2029102"/>
                <a:gd name="f7" fmla="val 1014551"/>
                <a:gd name="f8" fmla="+- 0 0 -90"/>
                <a:gd name="f9" fmla="*/ f3 1 2029102"/>
                <a:gd name="f10" fmla="*/ f4 1 1014551"/>
                <a:gd name="f11" fmla="+- f7 0 f5"/>
                <a:gd name="f12" fmla="+- f6 0 f5"/>
                <a:gd name="f13" fmla="*/ f8 f0 1"/>
                <a:gd name="f14" fmla="*/ f12 1 2029102"/>
                <a:gd name="f15" fmla="*/ f11 1 1014551"/>
                <a:gd name="f16" fmla="*/ 0 f12 1"/>
                <a:gd name="f17" fmla="*/ 0 f11 1"/>
                <a:gd name="f18" fmla="*/ 2029102 f12 1"/>
                <a:gd name="f19" fmla="*/ 1014551 f11 1"/>
                <a:gd name="f20" fmla="*/ f13 1 f2"/>
                <a:gd name="f21" fmla="*/ f16 1 2029102"/>
                <a:gd name="f22" fmla="*/ f17 1 1014551"/>
                <a:gd name="f23" fmla="*/ f18 1 2029102"/>
                <a:gd name="f24" fmla="*/ f19 1 10145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029102" h="10145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7145" tIns="17145" rIns="17145" bIns="17145" anchor="ctr" anchorCtr="1" compatLnSpc="1">
              <a:noAutofit/>
            </a:bodyPr>
            <a:lstStyle/>
            <a:p>
              <a:pPr algn="ctr" defTabSz="1200150">
                <a:lnSpc>
                  <a:spcPct val="90000"/>
                </a:lnSpc>
                <a:spcAft>
                  <a:spcPts val="1100"/>
                </a:spcAft>
                <a:defRPr sz="1800" b="0" i="0" u="none" strike="noStrike" kern="0" cap="none" spc="0" baseline="0">
                  <a:solidFill>
                    <a:srgbClr val="000000"/>
                  </a:solidFill>
                  <a:uFillTx/>
                </a:defRPr>
              </a:pPr>
              <a:r>
                <a:rPr lang="en-CA" sz="2700">
                  <a:solidFill>
                    <a:srgbClr val="FFFFFF"/>
                  </a:solidFill>
                  <a:latin typeface="Trebuchet MS"/>
                </a:rPr>
                <a:t>Domestic</a:t>
              </a:r>
            </a:p>
          </p:txBody>
        </p:sp>
        <p:sp>
          <p:nvSpPr>
            <p:cNvPr id="12" name="Freeform 11"/>
            <p:cNvSpPr/>
            <p:nvPr/>
          </p:nvSpPr>
          <p:spPr>
            <a:xfrm>
              <a:off x="5904399" y="3203764"/>
              <a:ext cx="2029099" cy="1014554"/>
            </a:xfrm>
            <a:custGeom>
              <a:avLst/>
              <a:gdLst>
                <a:gd name="f0" fmla="val 10800000"/>
                <a:gd name="f1" fmla="val 5400000"/>
                <a:gd name="f2" fmla="val 180"/>
                <a:gd name="f3" fmla="val w"/>
                <a:gd name="f4" fmla="val h"/>
                <a:gd name="f5" fmla="val 0"/>
                <a:gd name="f6" fmla="val 2029102"/>
                <a:gd name="f7" fmla="val 1014551"/>
                <a:gd name="f8" fmla="+- 0 0 -90"/>
                <a:gd name="f9" fmla="*/ f3 1 2029102"/>
                <a:gd name="f10" fmla="*/ f4 1 1014551"/>
                <a:gd name="f11" fmla="+- f7 0 f5"/>
                <a:gd name="f12" fmla="+- f6 0 f5"/>
                <a:gd name="f13" fmla="*/ f8 f0 1"/>
                <a:gd name="f14" fmla="*/ f12 1 2029102"/>
                <a:gd name="f15" fmla="*/ f11 1 1014551"/>
                <a:gd name="f16" fmla="*/ 0 f12 1"/>
                <a:gd name="f17" fmla="*/ 0 f11 1"/>
                <a:gd name="f18" fmla="*/ 2029102 f12 1"/>
                <a:gd name="f19" fmla="*/ 1014551 f11 1"/>
                <a:gd name="f20" fmla="*/ f13 1 f2"/>
                <a:gd name="f21" fmla="*/ f16 1 2029102"/>
                <a:gd name="f22" fmla="*/ f17 1 1014551"/>
                <a:gd name="f23" fmla="*/ f18 1 2029102"/>
                <a:gd name="f24" fmla="*/ f19 1 1014551"/>
                <a:gd name="f25" fmla="*/ f5 1 f14"/>
                <a:gd name="f26" fmla="*/ f6 1 f14"/>
                <a:gd name="f27" fmla="*/ f5 1 f15"/>
                <a:gd name="f28" fmla="*/ f7 1 f15"/>
                <a:gd name="f29" fmla="+- f20 0 f1"/>
                <a:gd name="f30" fmla="*/ f21 1 f14"/>
                <a:gd name="f31" fmla="*/ f22 1 f15"/>
                <a:gd name="f32" fmla="*/ f23 1 f14"/>
                <a:gd name="f33" fmla="*/ f24 1 f15"/>
                <a:gd name="f34" fmla="*/ f25 f9 1"/>
                <a:gd name="f35" fmla="*/ f26 f9 1"/>
                <a:gd name="f36" fmla="*/ f28 f10 1"/>
                <a:gd name="f37" fmla="*/ f27 f10 1"/>
                <a:gd name="f38" fmla="*/ f30 f9 1"/>
                <a:gd name="f39" fmla="*/ f31 f10 1"/>
                <a:gd name="f40" fmla="*/ f32 f9 1"/>
                <a:gd name="f41" fmla="*/ f33 f10 1"/>
              </a:gdLst>
              <a:ahLst/>
              <a:cxnLst>
                <a:cxn ang="3cd4">
                  <a:pos x="hc" y="t"/>
                </a:cxn>
                <a:cxn ang="0">
                  <a:pos x="r" y="vc"/>
                </a:cxn>
                <a:cxn ang="cd4">
                  <a:pos x="hc" y="b"/>
                </a:cxn>
                <a:cxn ang="cd2">
                  <a:pos x="l" y="vc"/>
                </a:cxn>
                <a:cxn ang="f29">
                  <a:pos x="f38" y="f39"/>
                </a:cxn>
                <a:cxn ang="f29">
                  <a:pos x="f40" y="f39"/>
                </a:cxn>
                <a:cxn ang="f29">
                  <a:pos x="f40" y="f41"/>
                </a:cxn>
                <a:cxn ang="f29">
                  <a:pos x="f38" y="f41"/>
                </a:cxn>
                <a:cxn ang="f29">
                  <a:pos x="f38" y="f39"/>
                </a:cxn>
              </a:cxnLst>
              <a:rect l="f34" t="f37" r="f35" b="f36"/>
              <a:pathLst>
                <a:path w="2029102" h="1014551">
                  <a:moveTo>
                    <a:pt x="f5" y="f5"/>
                  </a:moveTo>
                  <a:lnTo>
                    <a:pt x="f6" y="f5"/>
                  </a:lnTo>
                  <a:lnTo>
                    <a:pt x="f6" y="f7"/>
                  </a:lnTo>
                  <a:lnTo>
                    <a:pt x="f5" y="f7"/>
                  </a:lnTo>
                  <a:lnTo>
                    <a:pt x="f5" y="f5"/>
                  </a:lnTo>
                  <a:close/>
                </a:path>
              </a:pathLst>
            </a:custGeom>
            <a:solidFill>
              <a:srgbClr val="B83D68"/>
            </a:solidFill>
            <a:ln w="39995" cap="flat">
              <a:solidFill>
                <a:srgbClr val="FFFFFF"/>
              </a:solidFill>
              <a:prstDash val="solid"/>
              <a:miter/>
            </a:ln>
          </p:spPr>
          <p:txBody>
            <a:bodyPr vert="horz" wrap="square" lIns="17145" tIns="17145" rIns="17145" bIns="17145" anchor="ctr" anchorCtr="1" compatLnSpc="1">
              <a:noAutofit/>
            </a:bodyPr>
            <a:lstStyle/>
            <a:p>
              <a:pPr algn="ctr" defTabSz="1200150">
                <a:lnSpc>
                  <a:spcPct val="90000"/>
                </a:lnSpc>
                <a:spcAft>
                  <a:spcPts val="1100"/>
                </a:spcAft>
                <a:defRPr sz="1800" b="0" i="0" u="none" strike="noStrike" kern="0" cap="none" spc="0" baseline="0">
                  <a:solidFill>
                    <a:srgbClr val="000000"/>
                  </a:solidFill>
                  <a:uFillTx/>
                </a:defRPr>
              </a:pPr>
              <a:r>
                <a:rPr lang="en-CA" sz="2700">
                  <a:solidFill>
                    <a:srgbClr val="FFFFFF"/>
                  </a:solidFill>
                  <a:latin typeface="Trebuchet MS"/>
                </a:rPr>
                <a:t>International</a:t>
              </a:r>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pulen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642</TotalTime>
  <Words>689</Words>
  <Application>Microsoft Office PowerPoint</Application>
  <PresentationFormat>Custom</PresentationFormat>
  <Paragraphs>129</Paragraphs>
  <Slides>19</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Arial</vt:lpstr>
      <vt:lpstr>Calibri</vt:lpstr>
      <vt:lpstr>Calibri Light</vt:lpstr>
      <vt:lpstr>Tahoma</vt:lpstr>
      <vt:lpstr>Thorndale</vt:lpstr>
      <vt:lpstr>Trebuchet MS</vt:lpstr>
      <vt:lpstr>Opulent</vt:lpstr>
      <vt:lpstr>CHAPTER 2: Classifying Law</vt:lpstr>
      <vt:lpstr>Learning goals</vt:lpstr>
      <vt:lpstr>What’s in the News?</vt:lpstr>
      <vt:lpstr>PowerPoint Presentation</vt:lpstr>
      <vt:lpstr>The Constitution</vt:lpstr>
      <vt:lpstr>Statute Law</vt:lpstr>
      <vt:lpstr>Case Law/Common law</vt:lpstr>
      <vt:lpstr>The categories of Law</vt:lpstr>
      <vt:lpstr>Categories of Law</vt:lpstr>
      <vt:lpstr>Domestic/International</vt:lpstr>
      <vt:lpstr>Domestic or International</vt:lpstr>
      <vt:lpstr>Substantive/Procedural</vt:lpstr>
      <vt:lpstr>Public or Private</vt:lpstr>
      <vt:lpstr>Public or Private</vt:lpstr>
      <vt:lpstr>Public Law</vt:lpstr>
      <vt:lpstr>Public Law</vt:lpstr>
      <vt:lpstr>Private Law</vt:lpstr>
      <vt:lpstr>Private Law</vt:lpstr>
      <vt:lpstr>The categories of Law</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a New Product</dc:title>
  <dc:creator>Barb</dc:creator>
  <dc:description>General introduction of a new product taking customer wishes into account</dc:description>
  <cp:lastModifiedBy>David Harrison</cp:lastModifiedBy>
  <cp:revision>15</cp:revision>
  <dcterms:created xsi:type="dcterms:W3CDTF">2012-06-14T09:07:30Z</dcterms:created>
  <dcterms:modified xsi:type="dcterms:W3CDTF">2015-09-21T14:46:32Z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0">
    <vt:lpwstr/>
  </property>
  <property fmtid="{D5CDD505-2E9C-101B-9397-08002B2CF9AE}" pid="3" name="Info 1">
    <vt:lpwstr/>
  </property>
  <property fmtid="{D5CDD505-2E9C-101B-9397-08002B2CF9AE}" pid="4" name="Info 2">
    <vt:lpwstr/>
  </property>
  <property fmtid="{D5CDD505-2E9C-101B-9397-08002B2CF9AE}" pid="5" name="Info 3">
    <vt:lpwstr/>
  </property>
</Properties>
</file>