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74" r:id="rId6"/>
    <p:sldId id="261" r:id="rId7"/>
    <p:sldId id="273" r:id="rId8"/>
    <p:sldId id="262" r:id="rId9"/>
    <p:sldId id="266" r:id="rId10"/>
    <p:sldId id="263" r:id="rId11"/>
    <p:sldId id="264" r:id="rId12"/>
    <p:sldId id="265" r:id="rId13"/>
    <p:sldId id="267" r:id="rId14"/>
    <p:sldId id="268"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1" autoAdjust="0"/>
    <p:restoredTop sz="94660"/>
  </p:normalViewPr>
  <p:slideViewPr>
    <p:cSldViewPr snapToGrid="0">
      <p:cViewPr varScale="1">
        <p:scale>
          <a:sx n="74" d="100"/>
          <a:sy n="74" d="100"/>
        </p:scale>
        <p:origin x="88" y="5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10/15/2014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9da-i7Xnd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Az2cVU-wgd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Human rights in </a:t>
            </a:r>
            <a:r>
              <a:rPr lang="en-CA" dirty="0" err="1" smtClean="0"/>
              <a:t>canada</a:t>
            </a:r>
            <a:endParaRPr lang="en-CA" dirty="0"/>
          </a:p>
        </p:txBody>
      </p:sp>
      <p:sp>
        <p:nvSpPr>
          <p:cNvPr id="3" name="Subtitle 2"/>
          <p:cNvSpPr>
            <a:spLocks noGrp="1"/>
          </p:cNvSpPr>
          <p:nvPr>
            <p:ph type="subTitle" idx="1"/>
          </p:nvPr>
        </p:nvSpPr>
        <p:spPr/>
        <p:txBody>
          <a:bodyPr/>
          <a:lstStyle/>
          <a:p>
            <a:r>
              <a:rPr lang="en-CA" dirty="0" smtClean="0"/>
              <a:t>What you need to know</a:t>
            </a:r>
            <a:endParaRPr lang="en-CA" dirty="0"/>
          </a:p>
        </p:txBody>
      </p:sp>
    </p:spTree>
    <p:extLst>
      <p:ext uri="{BB962C8B-B14F-4D97-AF65-F5344CB8AC3E}">
        <p14:creationId xmlns:p14="http://schemas.microsoft.com/office/powerpoint/2010/main" val="3970959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Hockey and Human rights</a:t>
            </a:r>
            <a:endParaRPr lang="en-CA" dirty="0"/>
          </a:p>
        </p:txBody>
      </p:sp>
      <p:pic>
        <p:nvPicPr>
          <p:cNvPr id="9" name="Picture Placeholder 8"/>
          <p:cNvPicPr>
            <a:picLocks noGrp="1" noChangeAspect="1"/>
          </p:cNvPicPr>
          <p:nvPr>
            <p:ph type="pic" idx="1"/>
          </p:nvPr>
        </p:nvPicPr>
        <p:blipFill>
          <a:blip r:embed="rId2">
            <a:extLst>
              <a:ext uri="{28A0092B-C50C-407E-A947-70E740481C1C}">
                <a14:useLocalDpi xmlns:a14="http://schemas.microsoft.com/office/drawing/2010/main" val="0"/>
              </a:ext>
            </a:extLst>
          </a:blip>
          <a:srcRect t="16690" b="16690"/>
          <a:stretch>
            <a:fillRect/>
          </a:stretch>
        </p:blipFill>
        <p:spPr/>
      </p:pic>
      <p:sp>
        <p:nvSpPr>
          <p:cNvPr id="8" name="Text Placeholder 7"/>
          <p:cNvSpPr>
            <a:spLocks noGrp="1"/>
          </p:cNvSpPr>
          <p:nvPr>
            <p:ph type="body" sz="half" idx="2"/>
          </p:nvPr>
        </p:nvSpPr>
        <p:spPr/>
        <p:txBody>
          <a:bodyPr/>
          <a:lstStyle/>
          <a:p>
            <a:r>
              <a:rPr lang="en-CA" dirty="0" smtClean="0"/>
              <a:t>Hockey Canada deals with a trans-gender complaint</a:t>
            </a:r>
            <a:endParaRPr lang="en-CA" dirty="0"/>
          </a:p>
        </p:txBody>
      </p:sp>
    </p:spTree>
    <p:extLst>
      <p:ext uri="{BB962C8B-B14F-4D97-AF65-F5344CB8AC3E}">
        <p14:creationId xmlns:p14="http://schemas.microsoft.com/office/powerpoint/2010/main" val="4218326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Jesse Thompson, 17, transgender athlete</a:t>
            </a:r>
            <a:endParaRPr lang="en-CA" dirty="0"/>
          </a:p>
        </p:txBody>
      </p:sp>
      <p:sp>
        <p:nvSpPr>
          <p:cNvPr id="2" name="Content Placeholder 1"/>
          <p:cNvSpPr>
            <a:spLocks noGrp="1"/>
          </p:cNvSpPr>
          <p:nvPr>
            <p:ph idx="1"/>
          </p:nvPr>
        </p:nvSpPr>
        <p:spPr/>
        <p:txBody>
          <a:bodyPr/>
          <a:lstStyle/>
          <a:p>
            <a:r>
              <a:rPr lang="en-CA" dirty="0">
                <a:hlinkClick r:id="rId2"/>
              </a:rPr>
              <a:t>https://</a:t>
            </a:r>
            <a:r>
              <a:rPr lang="en-CA" dirty="0" smtClean="0">
                <a:hlinkClick r:id="rId2"/>
              </a:rPr>
              <a:t>www.youtube.com/watch?v=9da-i7Xndrg</a:t>
            </a:r>
            <a:endParaRPr lang="en-CA" dirty="0" smtClean="0"/>
          </a:p>
          <a:p>
            <a:endParaRPr lang="en-CA" dirty="0"/>
          </a:p>
        </p:txBody>
      </p:sp>
    </p:spTree>
    <p:extLst>
      <p:ext uri="{BB962C8B-B14F-4D97-AF65-F5344CB8AC3E}">
        <p14:creationId xmlns:p14="http://schemas.microsoft.com/office/powerpoint/2010/main" val="1278934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Jesse Thompson cont’d</a:t>
            </a:r>
            <a:endParaRPr lang="en-CA" dirty="0"/>
          </a:p>
        </p:txBody>
      </p:sp>
      <p:sp>
        <p:nvSpPr>
          <p:cNvPr id="3" name="Content Placeholder 2"/>
          <p:cNvSpPr>
            <a:spLocks noGrp="1"/>
          </p:cNvSpPr>
          <p:nvPr>
            <p:ph sz="half" idx="1"/>
          </p:nvPr>
        </p:nvSpPr>
        <p:spPr/>
        <p:txBody>
          <a:bodyPr>
            <a:normAutofit/>
          </a:bodyPr>
          <a:lstStyle/>
          <a:p>
            <a:r>
              <a:rPr lang="en-CA" sz="2800" dirty="0" smtClean="0"/>
              <a:t>So…lets analyze this case:</a:t>
            </a:r>
          </a:p>
          <a:p>
            <a:r>
              <a:rPr lang="en-CA" sz="2400" b="1" dirty="0" smtClean="0"/>
              <a:t>1.  Who is the COMPLAINANT?</a:t>
            </a:r>
          </a:p>
          <a:p>
            <a:pPr lvl="1"/>
            <a:r>
              <a:rPr lang="en-CA" dirty="0" smtClean="0"/>
              <a:t>Jesse Thompson</a:t>
            </a:r>
          </a:p>
          <a:p>
            <a:pPr marL="128016" lvl="1" indent="0">
              <a:buNone/>
            </a:pPr>
            <a:endParaRPr lang="en-CA" dirty="0"/>
          </a:p>
          <a:p>
            <a:pPr marL="128016" lvl="1" indent="0">
              <a:buNone/>
            </a:pPr>
            <a:r>
              <a:rPr lang="en-CA" sz="2400" b="1" dirty="0" smtClean="0"/>
              <a:t>2.  Who is the RESPONDENT?</a:t>
            </a:r>
          </a:p>
          <a:p>
            <a:pPr lvl="1"/>
            <a:r>
              <a:rPr lang="en-CA" dirty="0" smtClean="0"/>
              <a:t>Hockey Canada</a:t>
            </a:r>
            <a:endParaRPr lang="en-CA" dirty="0"/>
          </a:p>
          <a:p>
            <a:pPr lvl="1"/>
            <a:endParaRPr lang="en-CA" dirty="0" smtClean="0"/>
          </a:p>
          <a:p>
            <a:pPr marL="128016" lvl="1" indent="0">
              <a:buNone/>
            </a:pPr>
            <a:r>
              <a:rPr lang="en-CA" sz="2400" b="1" dirty="0" smtClean="0"/>
              <a:t>3.  Which body heard the COMPLAINT?</a:t>
            </a:r>
            <a:endParaRPr lang="en-CA" sz="6000" b="1" dirty="0" smtClean="0"/>
          </a:p>
          <a:p>
            <a:pPr lvl="1"/>
            <a:r>
              <a:rPr lang="en-CA" dirty="0" smtClean="0"/>
              <a:t>Ontario Human Rights Commission</a:t>
            </a:r>
          </a:p>
          <a:p>
            <a:pPr lvl="1"/>
            <a:endParaRPr lang="en-CA" dirty="0"/>
          </a:p>
        </p:txBody>
      </p:sp>
      <p:sp>
        <p:nvSpPr>
          <p:cNvPr id="4" name="Content Placeholder 3"/>
          <p:cNvSpPr>
            <a:spLocks noGrp="1"/>
          </p:cNvSpPr>
          <p:nvPr>
            <p:ph sz="half" idx="2"/>
          </p:nvPr>
        </p:nvSpPr>
        <p:spPr/>
        <p:txBody>
          <a:bodyPr>
            <a:normAutofit/>
          </a:bodyPr>
          <a:lstStyle/>
          <a:p>
            <a:pPr marL="128016" lvl="1" indent="0">
              <a:buNone/>
            </a:pPr>
            <a:endParaRPr lang="en-CA" sz="3200" b="1" dirty="0" smtClean="0"/>
          </a:p>
          <a:p>
            <a:pPr marL="128016" lvl="1" indent="0">
              <a:buNone/>
            </a:pPr>
            <a:r>
              <a:rPr lang="en-CA" sz="2400" b="1" dirty="0" smtClean="0"/>
              <a:t>4.  What </a:t>
            </a:r>
            <a:r>
              <a:rPr lang="en-CA" sz="2400" b="1" dirty="0"/>
              <a:t>was the </a:t>
            </a:r>
            <a:r>
              <a:rPr lang="en-CA" sz="2400" b="1" dirty="0" smtClean="0"/>
              <a:t>FINDING?  </a:t>
            </a:r>
          </a:p>
          <a:p>
            <a:pPr lvl="1"/>
            <a:r>
              <a:rPr lang="en-CA" dirty="0" smtClean="0"/>
              <a:t>In favour of Mr. Thompson, Hockey Canada </a:t>
            </a:r>
            <a:r>
              <a:rPr lang="en-CA" dirty="0" err="1" smtClean="0"/>
              <a:t>resp</a:t>
            </a:r>
            <a:r>
              <a:rPr lang="en-CA" dirty="0" smtClean="0"/>
              <a:t> for discrimination</a:t>
            </a:r>
            <a:endParaRPr lang="en-CA" dirty="0"/>
          </a:p>
          <a:p>
            <a:pPr marL="128016" lvl="1" indent="0">
              <a:buNone/>
            </a:pPr>
            <a:endParaRPr lang="en-CA" dirty="0" smtClean="0"/>
          </a:p>
          <a:p>
            <a:pPr marL="128016" lvl="1" indent="0">
              <a:buNone/>
            </a:pPr>
            <a:r>
              <a:rPr lang="en-CA" sz="2400" b="1" dirty="0" smtClean="0"/>
              <a:t>5.  What were the REMEDIES?</a:t>
            </a:r>
          </a:p>
          <a:p>
            <a:pPr lvl="1"/>
            <a:r>
              <a:rPr lang="en-CA" sz="2000" dirty="0" smtClean="0"/>
              <a:t>Adopt programs to remedy the situation</a:t>
            </a:r>
            <a:endParaRPr lang="en-CA" sz="2000" dirty="0"/>
          </a:p>
        </p:txBody>
      </p:sp>
    </p:spTree>
    <p:extLst>
      <p:ext uri="{BB962C8B-B14F-4D97-AF65-F5344CB8AC3E}">
        <p14:creationId xmlns:p14="http://schemas.microsoft.com/office/powerpoint/2010/main" val="267906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When can human rights be denied?</a:t>
            </a:r>
            <a:endParaRPr lang="en-CA" dirty="0"/>
          </a:p>
        </p:txBody>
      </p:sp>
      <p:sp>
        <p:nvSpPr>
          <p:cNvPr id="6" name="Content Placeholder 5"/>
          <p:cNvSpPr>
            <a:spLocks noGrp="1"/>
          </p:cNvSpPr>
          <p:nvPr>
            <p:ph idx="1"/>
          </p:nvPr>
        </p:nvSpPr>
        <p:spPr/>
        <p:txBody>
          <a:bodyPr>
            <a:normAutofit/>
          </a:bodyPr>
          <a:lstStyle/>
          <a:p>
            <a:pPr marL="0" indent="0">
              <a:buNone/>
            </a:pPr>
            <a:r>
              <a:rPr lang="en-CA" sz="2400" dirty="0" smtClean="0"/>
              <a:t>Can they?</a:t>
            </a:r>
          </a:p>
          <a:p>
            <a:pPr marL="0" indent="0">
              <a:buNone/>
            </a:pPr>
            <a:r>
              <a:rPr lang="en-CA" sz="2400" dirty="0" smtClean="0"/>
              <a:t>YES…under these circumstances:</a:t>
            </a:r>
          </a:p>
          <a:p>
            <a:pPr marL="0" indent="0">
              <a:buNone/>
            </a:pPr>
            <a:endParaRPr lang="en-CA" sz="2400" dirty="0" smtClean="0"/>
          </a:p>
          <a:p>
            <a:pPr lvl="1">
              <a:buFont typeface="Wingdings" panose="05000000000000000000" pitchFamily="2" charset="2"/>
              <a:buChar char="v"/>
            </a:pPr>
            <a:r>
              <a:rPr lang="en-CA" sz="2400" dirty="0" smtClean="0"/>
              <a:t> certain actions not discrimination of they are ‘</a:t>
            </a:r>
            <a:r>
              <a:rPr lang="en-CA" sz="2400" b="1" dirty="0" smtClean="0"/>
              <a:t>reasonable and justifiable</a:t>
            </a:r>
            <a:r>
              <a:rPr lang="en-CA" sz="2400" dirty="0" smtClean="0"/>
              <a:t>’ (ex. higher insurance for younger drivers)</a:t>
            </a:r>
          </a:p>
          <a:p>
            <a:pPr lvl="1">
              <a:buFont typeface="Wingdings" panose="05000000000000000000" pitchFamily="2" charset="2"/>
              <a:buChar char="v"/>
            </a:pPr>
            <a:r>
              <a:rPr lang="en-CA" sz="2400" b="1" dirty="0" smtClean="0"/>
              <a:t> BONA FIDE OCCUPATIONAL REQUIREMENT </a:t>
            </a:r>
            <a:r>
              <a:rPr lang="en-CA" sz="2400" dirty="0" smtClean="0"/>
              <a:t>– specific skills required to do the job (ex. drivers licence for pizza delivery)</a:t>
            </a:r>
          </a:p>
          <a:p>
            <a:pPr lvl="1">
              <a:buFont typeface="Wingdings" panose="05000000000000000000" pitchFamily="2" charset="2"/>
              <a:buChar char="v"/>
            </a:pPr>
            <a:r>
              <a:rPr lang="en-CA" sz="2400" b="1" dirty="0" smtClean="0"/>
              <a:t> AFFIRMATIVE ACTION </a:t>
            </a:r>
            <a:r>
              <a:rPr lang="en-CA" sz="2400" dirty="0" smtClean="0"/>
              <a:t>– gives advantage to those who have been disadvantaged in the past (ex. NFL minority hiring policy for coaches)</a:t>
            </a:r>
            <a:endParaRPr lang="en-CA" sz="2400" dirty="0"/>
          </a:p>
        </p:txBody>
      </p:sp>
    </p:spTree>
    <p:extLst>
      <p:ext uri="{BB962C8B-B14F-4D97-AF65-F5344CB8AC3E}">
        <p14:creationId xmlns:p14="http://schemas.microsoft.com/office/powerpoint/2010/main" val="348130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fade">
                                      <p:cBhvr>
                                        <p:cTn id="35" dur="1000"/>
                                        <p:tgtEl>
                                          <p:spTgt spid="6">
                                            <p:txEl>
                                              <p:pRg st="5" end="5"/>
                                            </p:txEl>
                                          </p:spTgt>
                                        </p:tgtEl>
                                      </p:cBhvr>
                                    </p:animEffect>
                                    <p:anim calcmode="lin" valueType="num">
                                      <p:cBhvr>
                                        <p:cTn id="36"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harassment?</a:t>
            </a:r>
            <a:endParaRPr lang="en-CA" dirty="0"/>
          </a:p>
        </p:txBody>
      </p:sp>
      <p:sp>
        <p:nvSpPr>
          <p:cNvPr id="3" name="Content Placeholder 2"/>
          <p:cNvSpPr>
            <a:spLocks noGrp="1"/>
          </p:cNvSpPr>
          <p:nvPr>
            <p:ph idx="1"/>
          </p:nvPr>
        </p:nvSpPr>
        <p:spPr/>
        <p:txBody>
          <a:bodyPr/>
          <a:lstStyle/>
          <a:p>
            <a:r>
              <a:rPr lang="en-CA" sz="2400" b="1" dirty="0" smtClean="0"/>
              <a:t>Definition:</a:t>
            </a:r>
          </a:p>
          <a:p>
            <a:r>
              <a:rPr lang="en-CA" i="1" dirty="0" smtClean="0"/>
              <a:t>Persistent behaviour that violates the human rights of the victim</a:t>
            </a:r>
            <a:endParaRPr lang="en-CA" dirty="0"/>
          </a:p>
          <a:p>
            <a:r>
              <a:rPr lang="en-CA" sz="2400" b="1" dirty="0" smtClean="0"/>
              <a:t>Example:</a:t>
            </a:r>
          </a:p>
          <a:p>
            <a:r>
              <a:rPr lang="en-CA" i="1" dirty="0" smtClean="0"/>
              <a:t>Sexual harassment – unwelcome sexual contact, remarks, leering, demands etc…</a:t>
            </a:r>
            <a:endParaRPr lang="en-CA" i="1" dirty="0"/>
          </a:p>
          <a:p>
            <a:r>
              <a:rPr lang="en-CA" b="1" dirty="0" smtClean="0"/>
              <a:t>Key term:</a:t>
            </a:r>
          </a:p>
          <a:p>
            <a:r>
              <a:rPr lang="en-CA" i="1" dirty="0" smtClean="0"/>
              <a:t>Poisoned Environment – when a person or group is continually subjected to actions or comments that are uncomfortable</a:t>
            </a:r>
            <a:endParaRPr lang="en-CA" i="1" dirty="0"/>
          </a:p>
        </p:txBody>
      </p:sp>
    </p:spTree>
    <p:extLst>
      <p:ext uri="{BB962C8B-B14F-4D97-AF65-F5344CB8AC3E}">
        <p14:creationId xmlns:p14="http://schemas.microsoft.com/office/powerpoint/2010/main" val="1319593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Human rights assign – DUE FRIDAY, Oct.17th</a:t>
            </a:r>
            <a:endParaRPr lang="en-CA" dirty="0"/>
          </a:p>
        </p:txBody>
      </p:sp>
      <p:sp>
        <p:nvSpPr>
          <p:cNvPr id="3" name="Content Placeholder 2"/>
          <p:cNvSpPr>
            <a:spLocks noGrp="1"/>
          </p:cNvSpPr>
          <p:nvPr>
            <p:ph idx="1"/>
          </p:nvPr>
        </p:nvSpPr>
        <p:spPr>
          <a:xfrm>
            <a:off x="525517" y="1797269"/>
            <a:ext cx="10920249" cy="4771697"/>
          </a:xfrm>
        </p:spPr>
        <p:txBody>
          <a:bodyPr>
            <a:normAutofit fontScale="77500" lnSpcReduction="20000"/>
          </a:bodyPr>
          <a:lstStyle/>
          <a:p>
            <a:pPr marL="0" indent="0">
              <a:buNone/>
            </a:pPr>
            <a:r>
              <a:rPr lang="en-CA" sz="2300" b="1" dirty="0" smtClean="0"/>
              <a:t>Option 1: Role Play (2-3 </a:t>
            </a:r>
            <a:r>
              <a:rPr lang="en-CA" sz="2300" b="1" dirty="0" err="1" smtClean="0"/>
              <a:t>mins</a:t>
            </a:r>
            <a:r>
              <a:rPr lang="en-CA" sz="2300" b="1" dirty="0" smtClean="0"/>
              <a:t>)</a:t>
            </a:r>
          </a:p>
          <a:p>
            <a:r>
              <a:rPr lang="en-CA" sz="2300" dirty="0" smtClean="0"/>
              <a:t>Create your own version of a scenario where human rights are being denied.  See the examples from this note, and your textbook to use as a guide.  You must include:</a:t>
            </a:r>
          </a:p>
          <a:p>
            <a:pPr lvl="1"/>
            <a:r>
              <a:rPr lang="en-CA" sz="2100" dirty="0" smtClean="0"/>
              <a:t>An appropriate scenario for the classroom (actions and language appropriate)</a:t>
            </a:r>
          </a:p>
          <a:p>
            <a:pPr lvl="1"/>
            <a:r>
              <a:rPr lang="en-CA" sz="2100" dirty="0" smtClean="0"/>
              <a:t>Max 4 per group</a:t>
            </a:r>
          </a:p>
          <a:p>
            <a:pPr lvl="1"/>
            <a:r>
              <a:rPr lang="en-CA" sz="2100" dirty="0" smtClean="0"/>
              <a:t>A debrief with possible remedies for the situation</a:t>
            </a:r>
            <a:endParaRPr lang="en-CA" sz="2100" dirty="0"/>
          </a:p>
          <a:p>
            <a:pPr lvl="1"/>
            <a:r>
              <a:rPr lang="en-CA" sz="2100" dirty="0" smtClean="0"/>
              <a:t>Act your short (2-3 minute) skit out in front of the class.  Each member should have a role in the skit.</a:t>
            </a:r>
          </a:p>
          <a:p>
            <a:pPr marL="0" indent="0">
              <a:buNone/>
            </a:pPr>
            <a:r>
              <a:rPr lang="en-CA" sz="2300" b="1" dirty="0" smtClean="0"/>
              <a:t>Option 2: (1-1.5 pages)</a:t>
            </a:r>
          </a:p>
          <a:p>
            <a:pPr marL="0" indent="0">
              <a:buNone/>
            </a:pPr>
            <a:r>
              <a:rPr lang="en-US" sz="2300" dirty="0"/>
              <a:t>Write a ‘Dear Lawyer’ letter explaining a situation in which someone’s human rights have been violated.  Be specific and descriptive in outlining the situation.  Ask for advice and what </a:t>
            </a:r>
            <a:r>
              <a:rPr lang="en-US" sz="2300" dirty="0" smtClean="0"/>
              <a:t>recourse (options) </a:t>
            </a:r>
            <a:r>
              <a:rPr lang="en-US" sz="2300" dirty="0"/>
              <a:t>you have</a:t>
            </a:r>
            <a:r>
              <a:rPr lang="en-US" sz="2300" dirty="0" smtClean="0"/>
              <a:t>.</a:t>
            </a:r>
          </a:p>
          <a:p>
            <a:pPr marL="0" indent="0">
              <a:buNone/>
            </a:pPr>
            <a:r>
              <a:rPr lang="en-US" sz="2300" dirty="0" smtClean="0"/>
              <a:t>Next, act </a:t>
            </a:r>
            <a:r>
              <a:rPr lang="en-US" sz="2300" dirty="0"/>
              <a:t>as a lawyer and write a </a:t>
            </a:r>
            <a:r>
              <a:rPr lang="en-US" sz="2300" dirty="0" smtClean="0"/>
              <a:t>response.  </a:t>
            </a:r>
            <a:r>
              <a:rPr lang="en-US" sz="2300" dirty="0"/>
              <a:t>In your response, be sure to include the following:</a:t>
            </a:r>
            <a:endParaRPr lang="en-CA" sz="2300" dirty="0"/>
          </a:p>
          <a:p>
            <a:pPr>
              <a:buNone/>
            </a:pPr>
            <a:r>
              <a:rPr lang="en-US" sz="2300" dirty="0"/>
              <a:t>		- W</a:t>
            </a:r>
            <a:r>
              <a:rPr lang="en-US" sz="2300" dirty="0" smtClean="0"/>
              <a:t>hy you think they have a case</a:t>
            </a:r>
          </a:p>
          <a:p>
            <a:pPr>
              <a:buNone/>
            </a:pPr>
            <a:r>
              <a:rPr lang="en-US" sz="2300" dirty="0" smtClean="0"/>
              <a:t>		- Who they should file the complaint with</a:t>
            </a:r>
          </a:p>
          <a:p>
            <a:pPr>
              <a:buNone/>
            </a:pPr>
            <a:r>
              <a:rPr lang="en-US" sz="2300" dirty="0"/>
              <a:t>		- Explain what remedies they may be entitled to </a:t>
            </a:r>
            <a:endParaRPr lang="en-US" sz="2300" dirty="0" smtClean="0"/>
          </a:p>
          <a:p>
            <a:pPr algn="ctr">
              <a:buNone/>
            </a:pPr>
            <a:r>
              <a:rPr lang="en-US" sz="2300" i="1" dirty="0" smtClean="0"/>
              <a:t>- SEPARATE RUBRICS FOR ROLE PLAY AND LETTER -</a:t>
            </a:r>
          </a:p>
          <a:p>
            <a:pPr>
              <a:buNone/>
            </a:pPr>
            <a:endParaRPr lang="en-CA" dirty="0"/>
          </a:p>
          <a:p>
            <a:pPr marL="0" indent="0">
              <a:buNone/>
            </a:pPr>
            <a:endParaRPr lang="en-CA" dirty="0"/>
          </a:p>
        </p:txBody>
      </p:sp>
    </p:spTree>
    <p:extLst>
      <p:ext uri="{BB962C8B-B14F-4D97-AF65-F5344CB8AC3E}">
        <p14:creationId xmlns:p14="http://schemas.microsoft.com/office/powerpoint/2010/main" val="3265302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Learning goals</a:t>
            </a:r>
            <a:endParaRPr lang="en-CA" dirty="0"/>
          </a:p>
        </p:txBody>
      </p:sp>
      <p:sp>
        <p:nvSpPr>
          <p:cNvPr id="3" name="Content Placeholder 2"/>
          <p:cNvSpPr>
            <a:spLocks noGrp="1"/>
          </p:cNvSpPr>
          <p:nvPr>
            <p:ph idx="1"/>
          </p:nvPr>
        </p:nvSpPr>
        <p:spPr/>
        <p:txBody>
          <a:bodyPr/>
          <a:lstStyle/>
          <a:p>
            <a:r>
              <a:rPr lang="en-CA" dirty="0" smtClean="0"/>
              <a:t>By the end of this lesson, students will be able to…</a:t>
            </a:r>
          </a:p>
          <a:p>
            <a:pPr>
              <a:buFont typeface="Wingdings" panose="05000000000000000000" pitchFamily="2" charset="2"/>
              <a:buChar char="v"/>
            </a:pPr>
            <a:r>
              <a:rPr lang="en-CA" dirty="0"/>
              <a:t>i</a:t>
            </a:r>
            <a:r>
              <a:rPr lang="en-CA" dirty="0" smtClean="0"/>
              <a:t>dentify and describe some human </a:t>
            </a:r>
            <a:r>
              <a:rPr lang="en-CA" dirty="0"/>
              <a:t>r</a:t>
            </a:r>
            <a:r>
              <a:rPr lang="en-CA" dirty="0" smtClean="0"/>
              <a:t>ights, and human rights legislation in Canada</a:t>
            </a:r>
          </a:p>
          <a:p>
            <a:pPr>
              <a:buFont typeface="Wingdings" panose="05000000000000000000" pitchFamily="2" charset="2"/>
              <a:buChar char="v"/>
            </a:pPr>
            <a:r>
              <a:rPr lang="en-CA" dirty="0"/>
              <a:t>i</a:t>
            </a:r>
            <a:r>
              <a:rPr lang="en-CA" dirty="0" smtClean="0"/>
              <a:t>dentify exceptions to human rights legislation</a:t>
            </a:r>
          </a:p>
          <a:p>
            <a:pPr>
              <a:buFont typeface="Wingdings" panose="05000000000000000000" pitchFamily="2" charset="2"/>
              <a:buChar char="v"/>
            </a:pPr>
            <a:r>
              <a:rPr lang="en-CA" dirty="0"/>
              <a:t>e</a:t>
            </a:r>
            <a:r>
              <a:rPr lang="en-CA" dirty="0" smtClean="0"/>
              <a:t>xplain how human rights complaints are settled</a:t>
            </a:r>
            <a:endParaRPr lang="en-CA" dirty="0"/>
          </a:p>
        </p:txBody>
      </p:sp>
    </p:spTree>
    <p:extLst>
      <p:ext uri="{BB962C8B-B14F-4D97-AF65-F5344CB8AC3E}">
        <p14:creationId xmlns:p14="http://schemas.microsoft.com/office/powerpoint/2010/main" val="1064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Minds on – rapid write</a:t>
            </a:r>
            <a:endParaRPr lang="en-CA" dirty="0"/>
          </a:p>
        </p:txBody>
      </p:sp>
      <p:sp>
        <p:nvSpPr>
          <p:cNvPr id="3" name="Content Placeholder 2"/>
          <p:cNvSpPr>
            <a:spLocks noGrp="1"/>
          </p:cNvSpPr>
          <p:nvPr>
            <p:ph idx="1"/>
          </p:nvPr>
        </p:nvSpPr>
        <p:spPr/>
        <p:txBody>
          <a:bodyPr>
            <a:normAutofit/>
          </a:bodyPr>
          <a:lstStyle/>
          <a:p>
            <a:pPr marL="0" indent="0">
              <a:buNone/>
            </a:pPr>
            <a:r>
              <a:rPr lang="en-CA" sz="2800" dirty="0" smtClean="0"/>
              <a:t>Take a minute to write down whatever comes to mind when you hear the term ‘</a:t>
            </a:r>
            <a:r>
              <a:rPr lang="en-CA" sz="2800" b="1" dirty="0" smtClean="0"/>
              <a:t>human rights</a:t>
            </a:r>
            <a:r>
              <a:rPr lang="en-CA" sz="2800" dirty="0" smtClean="0"/>
              <a:t>’.</a:t>
            </a:r>
          </a:p>
          <a:p>
            <a:pPr marL="0" indent="0">
              <a:buNone/>
            </a:pPr>
            <a:r>
              <a:rPr lang="en-CA" sz="2800" dirty="0" smtClean="0"/>
              <a:t>Ready?</a:t>
            </a:r>
          </a:p>
          <a:p>
            <a:pPr marL="0" indent="0">
              <a:buNone/>
            </a:pPr>
            <a:r>
              <a:rPr lang="en-CA" sz="2800" dirty="0" smtClean="0"/>
              <a:t>Go!</a:t>
            </a:r>
            <a:endParaRPr lang="en-CA" sz="2800" dirty="0"/>
          </a:p>
        </p:txBody>
      </p:sp>
    </p:spTree>
    <p:extLst>
      <p:ext uri="{BB962C8B-B14F-4D97-AF65-F5344CB8AC3E}">
        <p14:creationId xmlns:p14="http://schemas.microsoft.com/office/powerpoint/2010/main" val="354556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Canadian museum for human rights</a:t>
            </a:r>
            <a:endParaRPr lang="en-CA"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19912" b="19912"/>
          <a:stretch>
            <a:fillRect/>
          </a:stretch>
        </p:blipFill>
        <p:spPr/>
      </p:pic>
      <p:sp>
        <p:nvSpPr>
          <p:cNvPr id="6" name="Text Placeholder 5"/>
          <p:cNvSpPr>
            <a:spLocks noGrp="1"/>
          </p:cNvSpPr>
          <p:nvPr>
            <p:ph type="body" sz="half" idx="2"/>
          </p:nvPr>
        </p:nvSpPr>
        <p:spPr/>
        <p:txBody>
          <a:bodyPr/>
          <a:lstStyle/>
          <a:p>
            <a:r>
              <a:rPr lang="en-CA" dirty="0" smtClean="0"/>
              <a:t>Winnipeg, MAN</a:t>
            </a:r>
            <a:endParaRPr lang="en-CA" dirty="0"/>
          </a:p>
        </p:txBody>
      </p:sp>
    </p:spTree>
    <p:extLst>
      <p:ext uri="{BB962C8B-B14F-4D97-AF65-F5344CB8AC3E}">
        <p14:creationId xmlns:p14="http://schemas.microsoft.com/office/powerpoint/2010/main" val="2802487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Great investment…or waste of money?</a:t>
            </a:r>
            <a:endParaRPr lang="en-CA" dirty="0"/>
          </a:p>
        </p:txBody>
      </p:sp>
      <p:sp>
        <p:nvSpPr>
          <p:cNvPr id="6" name="Content Placeholder 5"/>
          <p:cNvSpPr>
            <a:spLocks noGrp="1"/>
          </p:cNvSpPr>
          <p:nvPr>
            <p:ph idx="1"/>
          </p:nvPr>
        </p:nvSpPr>
        <p:spPr/>
        <p:txBody>
          <a:bodyPr/>
          <a:lstStyle/>
          <a:p>
            <a:r>
              <a:rPr lang="en-CA" dirty="0">
                <a:hlinkClick r:id="rId2"/>
              </a:rPr>
              <a:t>https://</a:t>
            </a:r>
            <a:r>
              <a:rPr lang="en-CA" dirty="0" smtClean="0">
                <a:hlinkClick r:id="rId2"/>
              </a:rPr>
              <a:t>www.youtube.com/watch?v=Az2cVU-wgdM</a:t>
            </a:r>
            <a:endParaRPr lang="en-CA" dirty="0" smtClean="0"/>
          </a:p>
          <a:p>
            <a:endParaRPr lang="en-CA" dirty="0"/>
          </a:p>
        </p:txBody>
      </p:sp>
    </p:spTree>
    <p:extLst>
      <p:ext uri="{BB962C8B-B14F-4D97-AF65-F5344CB8AC3E}">
        <p14:creationId xmlns:p14="http://schemas.microsoft.com/office/powerpoint/2010/main" val="28111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are our human rights?</a:t>
            </a:r>
            <a:endParaRPr lang="en-CA" dirty="0"/>
          </a:p>
        </p:txBody>
      </p:sp>
      <p:sp>
        <p:nvSpPr>
          <p:cNvPr id="3" name="Content Placeholder 2"/>
          <p:cNvSpPr>
            <a:spLocks noGrp="1"/>
          </p:cNvSpPr>
          <p:nvPr>
            <p:ph idx="1"/>
          </p:nvPr>
        </p:nvSpPr>
        <p:spPr/>
        <p:txBody>
          <a:bodyPr>
            <a:normAutofit/>
          </a:bodyPr>
          <a:lstStyle/>
          <a:p>
            <a:pPr marL="0" indent="0" algn="ctr">
              <a:buNone/>
            </a:pPr>
            <a:r>
              <a:rPr lang="en-CA" sz="2400" b="1" dirty="0" smtClean="0"/>
              <a:t>Canadians are guaranteed protection against all of the following:</a:t>
            </a:r>
          </a:p>
          <a:p>
            <a:pPr lvl="1">
              <a:buFont typeface="Wingdings" panose="05000000000000000000" pitchFamily="2" charset="2"/>
              <a:buChar char="v"/>
            </a:pPr>
            <a:r>
              <a:rPr lang="en-CA" sz="2000" dirty="0" smtClean="0"/>
              <a:t>Race</a:t>
            </a:r>
          </a:p>
          <a:p>
            <a:pPr lvl="1">
              <a:buFont typeface="Wingdings" panose="05000000000000000000" pitchFamily="2" charset="2"/>
              <a:buChar char="v"/>
            </a:pPr>
            <a:r>
              <a:rPr lang="en-CA" sz="2000" dirty="0" smtClean="0"/>
              <a:t>Colour</a:t>
            </a:r>
          </a:p>
          <a:p>
            <a:pPr lvl="1">
              <a:buFont typeface="Wingdings" panose="05000000000000000000" pitchFamily="2" charset="2"/>
              <a:buChar char="v"/>
            </a:pPr>
            <a:r>
              <a:rPr lang="en-CA" sz="2000" dirty="0" smtClean="0"/>
              <a:t>National or ethnic origin</a:t>
            </a:r>
          </a:p>
          <a:p>
            <a:pPr lvl="1">
              <a:buFont typeface="Wingdings" panose="05000000000000000000" pitchFamily="2" charset="2"/>
              <a:buChar char="v"/>
            </a:pPr>
            <a:r>
              <a:rPr lang="en-CA" sz="2000" dirty="0" smtClean="0"/>
              <a:t>Religion</a:t>
            </a:r>
          </a:p>
          <a:p>
            <a:pPr lvl="1">
              <a:buFont typeface="Wingdings" panose="05000000000000000000" pitchFamily="2" charset="2"/>
              <a:buChar char="v"/>
            </a:pPr>
            <a:r>
              <a:rPr lang="en-CA" sz="2000" dirty="0" smtClean="0"/>
              <a:t>Age</a:t>
            </a:r>
          </a:p>
          <a:p>
            <a:pPr lvl="1">
              <a:buFont typeface="Wingdings" panose="05000000000000000000" pitchFamily="2" charset="2"/>
              <a:buChar char="v"/>
            </a:pPr>
            <a:r>
              <a:rPr lang="en-CA" sz="2000" dirty="0" smtClean="0"/>
              <a:t>Sex or gender*</a:t>
            </a:r>
          </a:p>
          <a:p>
            <a:pPr lvl="1">
              <a:buFont typeface="Wingdings" panose="05000000000000000000" pitchFamily="2" charset="2"/>
              <a:buChar char="v"/>
            </a:pPr>
            <a:r>
              <a:rPr lang="en-CA" sz="2000" dirty="0" smtClean="0"/>
              <a:t>Marital status</a:t>
            </a:r>
          </a:p>
          <a:p>
            <a:pPr lvl="1">
              <a:buFont typeface="Wingdings" panose="05000000000000000000" pitchFamily="2" charset="2"/>
              <a:buChar char="v"/>
            </a:pPr>
            <a:r>
              <a:rPr lang="en-CA" sz="2000" dirty="0" smtClean="0"/>
              <a:t>Physical or mental disability*</a:t>
            </a:r>
          </a:p>
          <a:p>
            <a:pPr lvl="1">
              <a:buFont typeface="Wingdings" panose="05000000000000000000" pitchFamily="2" charset="2"/>
              <a:buChar char="v"/>
            </a:pPr>
            <a:r>
              <a:rPr lang="en-CA" sz="2000" dirty="0" smtClean="0"/>
              <a:t>Pardoned criminal conviction</a:t>
            </a:r>
          </a:p>
          <a:p>
            <a:pPr lvl="1">
              <a:buFont typeface="Wingdings" panose="05000000000000000000" pitchFamily="2" charset="2"/>
              <a:buChar char="v"/>
            </a:pPr>
            <a:r>
              <a:rPr lang="en-CA" sz="2000" dirty="0" smtClean="0"/>
              <a:t>Sexual orientation</a:t>
            </a:r>
            <a:endParaRPr lang="en-CA" sz="2000" dirty="0"/>
          </a:p>
        </p:txBody>
      </p:sp>
    </p:spTree>
    <p:extLst>
      <p:ext uri="{BB962C8B-B14F-4D97-AF65-F5344CB8AC3E}">
        <p14:creationId xmlns:p14="http://schemas.microsoft.com/office/powerpoint/2010/main" val="1759488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do we need human rights legislation?</a:t>
            </a:r>
            <a:endParaRPr lang="en-CA" dirty="0"/>
          </a:p>
        </p:txBody>
      </p:sp>
      <p:sp>
        <p:nvSpPr>
          <p:cNvPr id="3" name="Content Placeholder 2"/>
          <p:cNvSpPr>
            <a:spLocks noGrp="1"/>
          </p:cNvSpPr>
          <p:nvPr>
            <p:ph idx="1"/>
          </p:nvPr>
        </p:nvSpPr>
        <p:spPr/>
        <p:txBody>
          <a:bodyPr/>
          <a:lstStyle/>
          <a:p>
            <a:r>
              <a:rPr lang="en-CA" dirty="0" smtClean="0"/>
              <a:t>Several abuses over time have led most countries to adopt formal ‘human rights codes’ to protect all citizens</a:t>
            </a:r>
          </a:p>
          <a:p>
            <a:r>
              <a:rPr lang="en-CA" dirty="0" smtClean="0"/>
              <a:t>Most countries realized this need after the </a:t>
            </a:r>
            <a:r>
              <a:rPr lang="en-CA" b="1" dirty="0" smtClean="0"/>
              <a:t>horrors of WWII, </a:t>
            </a:r>
            <a:r>
              <a:rPr lang="en-CA" dirty="0" smtClean="0"/>
              <a:t>in particular the Holocaust (+7,000,000 Jews and ‘undesirables’ executed by the Nazi gov’t)</a:t>
            </a:r>
          </a:p>
          <a:p>
            <a:r>
              <a:rPr lang="en-CA" dirty="0" smtClean="0"/>
              <a:t>The United Nations formally adopted the Universal Declaration of Human Rights:</a:t>
            </a:r>
          </a:p>
          <a:p>
            <a:pPr lvl="1"/>
            <a:r>
              <a:rPr lang="en-CA" b="1" i="1" dirty="0"/>
              <a:t>Now, Therefore THE GENERAL ASSEMBLY proclaims THIS UNIVERSAL DECLARATION OF HUMAN RIGHTS</a:t>
            </a:r>
            <a:r>
              <a:rPr lang="en-CA" i="1" dirty="0"/>
              <a:t> as a common standard of achievement for all peoples and all nations, to the end that every individual and every organ of society, keeping this Declaration constantly in mind, shall strive by teaching and education to promote respect for these rights and freedoms and by progressive measures, national and international, to secure their universal and effective recognition and observance, both among the peoples of Member States themselves and among the peoples of territories under their </a:t>
            </a:r>
            <a:r>
              <a:rPr lang="en-CA" i="1" dirty="0" smtClean="0"/>
              <a:t>jurisdiction</a:t>
            </a:r>
            <a:r>
              <a:rPr lang="en-CA" dirty="0"/>
              <a:t>.</a:t>
            </a:r>
            <a:r>
              <a:rPr lang="en-CA" dirty="0" smtClean="0"/>
              <a:t>  (</a:t>
            </a:r>
            <a:r>
              <a:rPr lang="en-CA" dirty="0" err="1" smtClean="0"/>
              <a:t>exerpt</a:t>
            </a:r>
            <a:r>
              <a:rPr lang="en-CA" dirty="0" smtClean="0"/>
              <a:t> from the UN Declaration of Human Rights)</a:t>
            </a:r>
            <a:endParaRPr lang="en-CA" dirty="0"/>
          </a:p>
        </p:txBody>
      </p:sp>
    </p:spTree>
    <p:extLst>
      <p:ext uri="{BB962C8B-B14F-4D97-AF65-F5344CB8AC3E}">
        <p14:creationId xmlns:p14="http://schemas.microsoft.com/office/powerpoint/2010/main" val="1510312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are we protected in Canada?</a:t>
            </a:r>
            <a:endParaRPr lang="en-CA" dirty="0"/>
          </a:p>
        </p:txBody>
      </p:sp>
      <p:sp>
        <p:nvSpPr>
          <p:cNvPr id="3" name="Content Placeholder 2"/>
          <p:cNvSpPr>
            <a:spLocks noGrp="1"/>
          </p:cNvSpPr>
          <p:nvPr>
            <p:ph idx="1"/>
          </p:nvPr>
        </p:nvSpPr>
        <p:spPr/>
        <p:txBody>
          <a:bodyPr>
            <a:normAutofit/>
          </a:bodyPr>
          <a:lstStyle/>
          <a:p>
            <a:r>
              <a:rPr lang="en-CA" sz="2400" dirty="0" smtClean="0"/>
              <a:t>1</a:t>
            </a:r>
            <a:r>
              <a:rPr lang="en-CA" sz="2400" b="1" dirty="0" smtClean="0"/>
              <a:t>.  Canadian Human Rights Act</a:t>
            </a:r>
          </a:p>
          <a:p>
            <a:pPr lvl="3"/>
            <a:r>
              <a:rPr lang="en-CA" sz="2000" dirty="0" smtClean="0"/>
              <a:t>Protects us from discrimination from government agencies (ex. post office workers)</a:t>
            </a:r>
          </a:p>
          <a:p>
            <a:pPr marL="128016" lvl="1" indent="0">
              <a:buNone/>
            </a:pPr>
            <a:endParaRPr lang="en-CA" sz="2000" dirty="0" smtClean="0"/>
          </a:p>
          <a:p>
            <a:pPr marL="128016" lvl="1" indent="0">
              <a:buNone/>
            </a:pPr>
            <a:r>
              <a:rPr lang="en-CA" sz="2400" dirty="0" smtClean="0"/>
              <a:t>2.  </a:t>
            </a:r>
            <a:r>
              <a:rPr lang="en-CA" sz="2400" b="1" dirty="0" smtClean="0"/>
              <a:t>Provincial Human Rights Codes</a:t>
            </a:r>
            <a:endParaRPr lang="en-CA" sz="2400" b="1" dirty="0"/>
          </a:p>
          <a:p>
            <a:pPr lvl="3"/>
            <a:r>
              <a:rPr lang="en-CA" sz="2000" dirty="0" smtClean="0"/>
              <a:t>Protects Canadians from disc. by employers in the workplace (ex. Ontario Human Rights Commission)</a:t>
            </a:r>
            <a:endParaRPr lang="en-CA" sz="2000" dirty="0"/>
          </a:p>
        </p:txBody>
      </p:sp>
    </p:spTree>
    <p:extLst>
      <p:ext uri="{BB962C8B-B14F-4D97-AF65-F5344CB8AC3E}">
        <p14:creationId xmlns:p14="http://schemas.microsoft.com/office/powerpoint/2010/main" val="3479301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IF HUMAN RIGHTS ARE VIOLATED?</a:t>
            </a:r>
            <a:endParaRPr lang="en-CA" dirty="0"/>
          </a:p>
        </p:txBody>
      </p:sp>
      <p:sp>
        <p:nvSpPr>
          <p:cNvPr id="3" name="Content Placeholder 2"/>
          <p:cNvSpPr>
            <a:spLocks noGrp="1"/>
          </p:cNvSpPr>
          <p:nvPr>
            <p:ph idx="1"/>
          </p:nvPr>
        </p:nvSpPr>
        <p:spPr/>
        <p:txBody>
          <a:bodyPr/>
          <a:lstStyle/>
          <a:p>
            <a:r>
              <a:rPr lang="en-CA" dirty="0" smtClean="0"/>
              <a:t>Human Rights </a:t>
            </a:r>
            <a:r>
              <a:rPr lang="en-CA" dirty="0" err="1" smtClean="0"/>
              <a:t>Commision’s</a:t>
            </a:r>
            <a:r>
              <a:rPr lang="en-CA" dirty="0" smtClean="0"/>
              <a:t> have a variety of remedies that may be applied if they rule that a person’s HR’s have been violated:</a:t>
            </a:r>
          </a:p>
          <a:p>
            <a:endParaRPr lang="en-CA" dirty="0" smtClean="0"/>
          </a:p>
          <a:p>
            <a:pPr>
              <a:buFont typeface="Wingdings" panose="05000000000000000000" pitchFamily="2" charset="2"/>
              <a:buChar char="v"/>
            </a:pPr>
            <a:r>
              <a:rPr lang="en-CA" dirty="0" smtClean="0"/>
              <a:t>Ordering the organization to stop the practice</a:t>
            </a:r>
          </a:p>
          <a:p>
            <a:pPr>
              <a:buFont typeface="Wingdings" panose="05000000000000000000" pitchFamily="2" charset="2"/>
              <a:buChar char="v"/>
            </a:pPr>
            <a:r>
              <a:rPr lang="en-CA" dirty="0" smtClean="0"/>
              <a:t>Forcing a letter of apology</a:t>
            </a:r>
          </a:p>
          <a:p>
            <a:pPr>
              <a:buFont typeface="Wingdings" panose="05000000000000000000" pitchFamily="2" charset="2"/>
              <a:buChar char="v"/>
            </a:pPr>
            <a:r>
              <a:rPr lang="en-CA" dirty="0" smtClean="0"/>
              <a:t>Financial compensation</a:t>
            </a:r>
          </a:p>
          <a:p>
            <a:pPr>
              <a:buFont typeface="Wingdings" panose="05000000000000000000" pitchFamily="2" charset="2"/>
              <a:buChar char="v"/>
            </a:pPr>
            <a:r>
              <a:rPr lang="en-CA" dirty="0" smtClean="0"/>
              <a:t>Adopt programs to assist the disadvantaged</a:t>
            </a:r>
          </a:p>
          <a:p>
            <a:pPr>
              <a:buFont typeface="Wingdings" panose="05000000000000000000" pitchFamily="2" charset="2"/>
              <a:buChar char="v"/>
            </a:pPr>
            <a:r>
              <a:rPr lang="en-CA" dirty="0" smtClean="0"/>
              <a:t>Provide HR training for all employees</a:t>
            </a:r>
          </a:p>
          <a:p>
            <a:pPr>
              <a:buFont typeface="Wingdings" panose="05000000000000000000" pitchFamily="2" charset="2"/>
              <a:buChar char="v"/>
            </a:pPr>
            <a:endParaRPr lang="en-CA" dirty="0"/>
          </a:p>
        </p:txBody>
      </p:sp>
    </p:spTree>
    <p:extLst>
      <p:ext uri="{BB962C8B-B14F-4D97-AF65-F5344CB8AC3E}">
        <p14:creationId xmlns:p14="http://schemas.microsoft.com/office/powerpoint/2010/main" val="5179907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251</TotalTime>
  <Words>719</Words>
  <Application>Microsoft Office PowerPoint</Application>
  <PresentationFormat>Widescreen</PresentationFormat>
  <Paragraphs>94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Tw Cen MT</vt:lpstr>
      <vt:lpstr>Tw Cen MT Condensed</vt:lpstr>
      <vt:lpstr>Wingdings</vt:lpstr>
      <vt:lpstr>Wingdings 3</vt:lpstr>
      <vt:lpstr>Integral</vt:lpstr>
      <vt:lpstr>Human rights in canada</vt:lpstr>
      <vt:lpstr>Learning goals</vt:lpstr>
      <vt:lpstr>Minds on – rapid write</vt:lpstr>
      <vt:lpstr>Canadian museum for human rights</vt:lpstr>
      <vt:lpstr>Great investment…or waste of money?</vt:lpstr>
      <vt:lpstr>what are our human rights?</vt:lpstr>
      <vt:lpstr>Why do we need human rights legislation?</vt:lpstr>
      <vt:lpstr>How are we protected in Canada?</vt:lpstr>
      <vt:lpstr>WHAT IF HUMAN RIGHTS ARE VIOLATED?</vt:lpstr>
      <vt:lpstr>Hockey and Human rights</vt:lpstr>
      <vt:lpstr>Jesse Thompson, 17, transgender athlete</vt:lpstr>
      <vt:lpstr>Jesse Thompson cont’d</vt:lpstr>
      <vt:lpstr>When can human rights be denied?</vt:lpstr>
      <vt:lpstr>What is harassment?</vt:lpstr>
      <vt:lpstr>Human rights assign – DUE FRIDAY, Oct.17th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in canada</dc:title>
  <dc:creator>David Harrison</dc:creator>
  <cp:lastModifiedBy>David Harrison</cp:lastModifiedBy>
  <cp:revision>19</cp:revision>
  <dcterms:created xsi:type="dcterms:W3CDTF">2014-10-15T01:28:06Z</dcterms:created>
  <dcterms:modified xsi:type="dcterms:W3CDTF">2014-10-15T18:58:14Z</dcterms:modified>
</cp:coreProperties>
</file>