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72" r:id="rId5"/>
    <p:sldId id="258" r:id="rId6"/>
    <p:sldId id="265" r:id="rId7"/>
    <p:sldId id="263" r:id="rId8"/>
    <p:sldId id="268" r:id="rId9"/>
    <p:sldId id="264" r:id="rId10"/>
    <p:sldId id="266" r:id="rId11"/>
    <p:sldId id="259" r:id="rId12"/>
    <p:sldId id="267" r:id="rId13"/>
    <p:sldId id="269" r:id="rId14"/>
    <p:sldId id="270" r:id="rId15"/>
    <p:sldId id="271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6163" autoAdjust="0"/>
  </p:normalViewPr>
  <p:slideViewPr>
    <p:cSldViewPr>
      <p:cViewPr varScale="1">
        <p:scale>
          <a:sx n="90" d="100"/>
          <a:sy n="90" d="100"/>
        </p:scale>
        <p:origin x="84" y="17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10/28/2015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QdSR7RD3rU&amp;safe=acti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QdSR7RD3rU&amp;safe=activ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4413" y="609600"/>
            <a:ext cx="54005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CHC2P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 Times for Canadians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Effects of the Great Depression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Who was hit hardest?</a:t>
            </a:r>
            <a:endParaRPr lang="en-US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86128"/>
              </p:ext>
            </p:extLst>
          </p:nvPr>
        </p:nvGraphicFramePr>
        <p:xfrm>
          <a:off x="2494013" y="1700803"/>
          <a:ext cx="6912768" cy="44190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04256"/>
                <a:gridCol w="2304256"/>
                <a:gridCol w="2304256"/>
              </a:tblGrid>
              <a:tr h="401729">
                <a:tc gridSpan="3"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Decline in Average Annual Incomes</a:t>
                      </a:r>
                      <a:endParaRPr lang="en-C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b="1" dirty="0" smtClean="0"/>
                        <a:t>Province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1928-29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1933</a:t>
                      </a:r>
                      <a:endParaRPr lang="en-CA" b="1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Alberta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$548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$212</a:t>
                      </a:r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B.C.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$594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$314</a:t>
                      </a:r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Manitoba</a:t>
                      </a:r>
                      <a:endParaRPr lang="en-CA" b="1" cap="none" spc="0" dirty="0">
                        <a:ln w="13462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$466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$240</a:t>
                      </a:r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New</a:t>
                      </a:r>
                      <a:r>
                        <a:rPr lang="en-CA" baseline="0" dirty="0" smtClean="0"/>
                        <a:t> Brunswick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$292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$180</a:t>
                      </a:r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Nova Scotia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$322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$207</a:t>
                      </a:r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Ontario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$549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$310</a:t>
                      </a:r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PEI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$278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$154</a:t>
                      </a:r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Quebec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$391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$220</a:t>
                      </a:r>
                      <a:endParaRPr lang="en-CA" dirty="0"/>
                    </a:p>
                  </a:txBody>
                  <a:tcPr/>
                </a:tc>
              </a:tr>
              <a:tr h="401729">
                <a:tc>
                  <a:txBody>
                    <a:bodyPr/>
                    <a:lstStyle/>
                    <a:p>
                      <a:r>
                        <a:rPr lang="en-CA" dirty="0" smtClean="0"/>
                        <a:t>Saskatchewan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$478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$135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9478788" y="1988840"/>
            <a:ext cx="2088232" cy="2160240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Did anyone notice there is a province missing?</a:t>
            </a:r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117748" y="1916832"/>
            <a:ext cx="2232248" cy="2304256"/>
          </a:xfrm>
          <a:prstGeom prst="ellips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What conclusions can you make?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Challenges of the 1930’s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Governing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17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1930’s were the worst 10 years in Canadian history!!!</a:t>
            </a:r>
          </a:p>
          <a:p>
            <a:r>
              <a:rPr lang="en-CA" dirty="0" smtClean="0"/>
              <a:t>Government officials had to change their policies – or be voted out!</a:t>
            </a:r>
          </a:p>
          <a:p>
            <a:r>
              <a:rPr lang="en-CA" b="1" dirty="0" smtClean="0"/>
              <a:t>People demanded social programs like welfare and medical care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 smtClean="0"/>
              <a:t>Changing Attitudes Towards our Government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613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Defeated King in 1935 election</a:t>
            </a:r>
          </a:p>
          <a:p>
            <a:r>
              <a:rPr lang="en-CA" b="1" dirty="0" smtClean="0"/>
              <a:t>Promised to find work </a:t>
            </a:r>
            <a:r>
              <a:rPr lang="en-CA" dirty="0" smtClean="0"/>
              <a:t>for all Canadians</a:t>
            </a:r>
          </a:p>
          <a:p>
            <a:r>
              <a:rPr lang="en-CA" dirty="0" smtClean="0"/>
              <a:t>Had </a:t>
            </a:r>
            <a:r>
              <a:rPr lang="en-CA" b="1" dirty="0" smtClean="0"/>
              <a:t>no plan </a:t>
            </a:r>
            <a:r>
              <a:rPr lang="en-CA" dirty="0" smtClean="0"/>
              <a:t>for dealing with Depression though</a:t>
            </a:r>
          </a:p>
          <a:p>
            <a:r>
              <a:rPr lang="en-CA" dirty="0" smtClean="0"/>
              <a:t>Gave money in form of ‘</a:t>
            </a:r>
            <a:r>
              <a:rPr lang="en-CA" b="1" dirty="0" smtClean="0"/>
              <a:t>relief</a:t>
            </a:r>
            <a:r>
              <a:rPr lang="en-CA" dirty="0" smtClean="0"/>
              <a:t>’ to the provinces</a:t>
            </a:r>
          </a:p>
          <a:p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CA" sz="2800" b="1" dirty="0" smtClean="0"/>
              <a:t>R.B. Bennett, Conservative</a:t>
            </a:r>
            <a:endParaRPr lang="en-CA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Prime Minister most of the 1920’s till 1935</a:t>
            </a:r>
          </a:p>
          <a:p>
            <a:r>
              <a:rPr lang="en-CA" dirty="0" smtClean="0"/>
              <a:t>Believed Stock Market Crash not a big deal</a:t>
            </a:r>
          </a:p>
          <a:p>
            <a:r>
              <a:rPr lang="en-CA" b="1" dirty="0" smtClean="0"/>
              <a:t>Did little to help rising unemployment</a:t>
            </a:r>
          </a:p>
          <a:p>
            <a:r>
              <a:rPr lang="en-CA" dirty="0" smtClean="0"/>
              <a:t>Lost election of 1935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Mackenzie King, Liberal</a:t>
            </a:r>
            <a:endParaRPr lang="en-CA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Canada’s Prime Ministers</a:t>
            </a:r>
            <a:endParaRPr lang="en-CA" sz="4000" b="1" dirty="0"/>
          </a:p>
        </p:txBody>
      </p:sp>
      <p:pic>
        <p:nvPicPr>
          <p:cNvPr id="5122" name="Picture 2" descr="http://ontarioplaques.com/Graphics/Image_Waterloo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43" y="1700808"/>
            <a:ext cx="4023786" cy="501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media-2.web.britannica.com/eb-media/32/6432-004-A6340A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1655000"/>
            <a:ext cx="4018904" cy="510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93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Refer to the question sheet while watching the video</a:t>
            </a:r>
          </a:p>
          <a:p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www.youtube.com/watch?v=AQdSR7RD3rU&amp;safe=active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Canada a People’s History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1516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By the end of today’s lesson, students will be able to…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escribe the effects of the Great Depression on various regions in Canada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assess the governments response to the Great Depression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Learning Goals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 smtClean="0"/>
              <a:t>Question:</a:t>
            </a:r>
          </a:p>
          <a:p>
            <a:pPr lvl="1"/>
            <a:r>
              <a:rPr lang="en-CA" sz="2400" dirty="0" smtClean="0"/>
              <a:t>If times were so tough during the Great Depression, why did parents keep having so many kids???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 smtClean="0"/>
              <a:t>Your thoughts?</a:t>
            </a:r>
          </a:p>
          <a:p>
            <a:pPr lvl="2"/>
            <a:r>
              <a:rPr lang="en-CA" sz="2000" dirty="0" smtClean="0"/>
              <a:t>Kids were sources of labour and often would work on the farm rather than go to school</a:t>
            </a:r>
          </a:p>
          <a:p>
            <a:pPr lvl="2"/>
            <a:r>
              <a:rPr lang="en-CA" sz="2000" dirty="0" smtClean="0"/>
              <a:t>Big families were the norm</a:t>
            </a:r>
          </a:p>
          <a:p>
            <a:pPr lvl="2"/>
            <a:endParaRPr lang="en-CA" sz="2000" dirty="0"/>
          </a:p>
          <a:p>
            <a:pPr lvl="2"/>
            <a:r>
              <a:rPr lang="en-CA" sz="2000" b="1" dirty="0" smtClean="0"/>
              <a:t>But there is another reason…</a:t>
            </a:r>
          </a:p>
          <a:p>
            <a:pPr lvl="2"/>
            <a:r>
              <a:rPr lang="en-CA" sz="2000" dirty="0" smtClean="0"/>
              <a:t>At this time it was illegal to advertise birth control measures.  If caught, you could be imprisoned for up to 2 years!!!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Minds-on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8616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788" y="1917405"/>
            <a:ext cx="5472608" cy="4267200"/>
          </a:xfrm>
        </p:spPr>
        <p:txBody>
          <a:bodyPr/>
          <a:lstStyle/>
          <a:p>
            <a:r>
              <a:rPr lang="en-US" dirty="0" smtClean="0"/>
              <a:t>After the Stock Market Crash of 1929, </a:t>
            </a:r>
            <a:r>
              <a:rPr lang="en-US" b="1" dirty="0" smtClean="0"/>
              <a:t>Canadians were forever changed</a:t>
            </a:r>
          </a:p>
          <a:p>
            <a:r>
              <a:rPr lang="en-US" b="1" dirty="0" smtClean="0"/>
              <a:t>People stopped trusting</a:t>
            </a:r>
            <a:r>
              <a:rPr lang="en-US" dirty="0" smtClean="0"/>
              <a:t>…banks, employers, the gov’t</a:t>
            </a:r>
          </a:p>
          <a:p>
            <a:r>
              <a:rPr lang="en-US" dirty="0" smtClean="0"/>
              <a:t>Plus a number of other factors combined to make things even worse…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pic>
        <p:nvPicPr>
          <p:cNvPr id="1026" name="Picture 2" descr="http://blogs-images.forbes.com/ibm/files/2014/09/ban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1895723"/>
            <a:ext cx="5086268" cy="38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39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93813" y="1905000"/>
            <a:ext cx="52482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Canadians had prospered in the cities during the 1920’s</a:t>
            </a:r>
          </a:p>
          <a:p>
            <a:r>
              <a:rPr lang="en-US" dirty="0"/>
              <a:t>Some managed to keep their jobs in the 30’s – </a:t>
            </a:r>
            <a:r>
              <a:rPr lang="en-US" b="1" dirty="0" smtClean="0"/>
              <a:t>but most </a:t>
            </a:r>
            <a:r>
              <a:rPr lang="en-US" b="1" dirty="0"/>
              <a:t>had to take pay cuts</a:t>
            </a:r>
          </a:p>
          <a:p>
            <a:r>
              <a:rPr lang="en-US" dirty="0"/>
              <a:t>Most were expected to produce more, while making less $$$</a:t>
            </a:r>
          </a:p>
          <a:p>
            <a:r>
              <a:rPr lang="en-US" b="1" dirty="0"/>
              <a:t>As production slowed, layoffs </a:t>
            </a:r>
            <a:r>
              <a:rPr lang="en-US" b="1" dirty="0" smtClean="0"/>
              <a:t>increased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Workers in the Cities</a:t>
            </a:r>
            <a:endParaRPr lang="en-CA" sz="4000" b="1" dirty="0"/>
          </a:p>
        </p:txBody>
      </p:sp>
      <p:pic>
        <p:nvPicPr>
          <p:cNvPr id="2050" name="Picture 2" descr="http://stickygooeycreamychewy.com/wp-content/uploads/2010/04/YborCigarFacto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2060848"/>
            <a:ext cx="4788180" cy="381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813" y="1905000"/>
            <a:ext cx="52482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Farmers were hit hard during the GD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price of wheat </a:t>
            </a:r>
            <a:r>
              <a:rPr lang="en-US" dirty="0" smtClean="0"/>
              <a:t>dropped </a:t>
            </a:r>
          </a:p>
          <a:p>
            <a:r>
              <a:rPr lang="en-US" dirty="0"/>
              <a:t>T</a:t>
            </a:r>
            <a:r>
              <a:rPr lang="en-US" dirty="0" smtClean="0"/>
              <a:t>he region of the Prairies known as the </a:t>
            </a:r>
            <a:r>
              <a:rPr lang="en-US" b="1" dirty="0" smtClean="0"/>
              <a:t>Palliser Triangle </a:t>
            </a:r>
            <a:r>
              <a:rPr lang="en-US" dirty="0" smtClean="0"/>
              <a:t>was hit the worst</a:t>
            </a:r>
          </a:p>
          <a:p>
            <a:r>
              <a:rPr lang="en-US" dirty="0" smtClean="0"/>
              <a:t>Nearly 14,000 farms were abandoned (see graphic)</a:t>
            </a:r>
          </a:p>
          <a:p>
            <a:r>
              <a:rPr lang="en-US" dirty="0" smtClean="0"/>
              <a:t>Plus a number of other factors…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Farmers in the West</a:t>
            </a:r>
            <a:endParaRPr lang="en-US" sz="4000" b="1" dirty="0"/>
          </a:p>
        </p:txBody>
      </p:sp>
      <p:pic>
        <p:nvPicPr>
          <p:cNvPr id="3074" name="Picture 2" descr="http://www.20thcenturymemories.com/images/wheat-stooks-1930s-web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772816"/>
            <a:ext cx="4436368" cy="4167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24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8725" b="16643"/>
          <a:stretch/>
        </p:blipFill>
        <p:spPr>
          <a:xfrm rot="10800000">
            <a:off x="261764" y="1916832"/>
            <a:ext cx="7332500" cy="3905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905958" y="1916832"/>
            <a:ext cx="3733070" cy="4238116"/>
          </a:xfrm>
        </p:spPr>
        <p:txBody>
          <a:bodyPr>
            <a:noAutofit/>
          </a:bodyPr>
          <a:lstStyle/>
          <a:p>
            <a:r>
              <a:rPr lang="en-CA" sz="2400" b="1" dirty="0" smtClean="0"/>
              <a:t>What conclusions can we make by examining this map?</a:t>
            </a:r>
          </a:p>
          <a:p>
            <a:endParaRPr lang="en-CA" sz="1800" dirty="0"/>
          </a:p>
          <a:p>
            <a:r>
              <a:rPr lang="en-CA" sz="1800" u="sng" dirty="0" smtClean="0"/>
              <a:t>Think about: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1800" dirty="0" smtClean="0"/>
              <a:t>what do the arrows represent?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1800" dirty="0" smtClean="0"/>
              <a:t>is there a trend that you notice?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1800" dirty="0" smtClean="0"/>
              <a:t>how does it relate to what we are studying?</a:t>
            </a:r>
            <a:endParaRPr lang="en-CA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Primary Source Analysis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6548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Episode 13: Hard </a:t>
            </a:r>
            <a:r>
              <a:rPr lang="en-US" dirty="0" smtClean="0"/>
              <a:t>Times (35:10)</a:t>
            </a:r>
            <a:endParaRPr lang="en-US" dirty="0"/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www.youtube.com/watch?v=AQdSR7RD3rU&amp;safe=active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Canada: A People’s History</a:t>
            </a:r>
            <a:endParaRPr lang="en-US" b="1" dirty="0"/>
          </a:p>
        </p:txBody>
      </p:sp>
      <p:sp>
        <p:nvSpPr>
          <p:cNvPr id="3" name="Explosion 1 2"/>
          <p:cNvSpPr/>
          <p:nvPr/>
        </p:nvSpPr>
        <p:spPr>
          <a:xfrm>
            <a:off x="2349996" y="548680"/>
            <a:ext cx="7488832" cy="5832648"/>
          </a:xfrm>
          <a:prstGeom prst="irregularSeal1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VIDEO BREAK!!!</a:t>
            </a:r>
            <a:endParaRPr lang="en-C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5821" y="1905000"/>
            <a:ext cx="5176192" cy="42672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Many Prairie farmers faced natural disasters</a:t>
            </a:r>
          </a:p>
          <a:p>
            <a:r>
              <a:rPr lang="en-CA" b="1" dirty="0" smtClean="0"/>
              <a:t>Drought </a:t>
            </a:r>
            <a:r>
              <a:rPr lang="en-CA" dirty="0" smtClean="0"/>
              <a:t>in 1929 – lasting nearly 10 years!</a:t>
            </a:r>
          </a:p>
          <a:p>
            <a:r>
              <a:rPr lang="en-CA" dirty="0" smtClean="0"/>
              <a:t>Infestations of </a:t>
            </a:r>
            <a:r>
              <a:rPr lang="en-CA" b="1" dirty="0" smtClean="0"/>
              <a:t>insects</a:t>
            </a:r>
            <a:r>
              <a:rPr lang="en-CA" dirty="0" smtClean="0"/>
              <a:t> that ate crops (grasshoppers)</a:t>
            </a:r>
          </a:p>
          <a:p>
            <a:r>
              <a:rPr lang="en-CA" b="1" dirty="0" smtClean="0"/>
              <a:t>Soil had been over-farmed</a:t>
            </a:r>
            <a:r>
              <a:rPr lang="en-CA" dirty="0" smtClean="0"/>
              <a:t>…no nutrients left</a:t>
            </a:r>
          </a:p>
          <a:p>
            <a:r>
              <a:rPr lang="en-CA" dirty="0" smtClean="0"/>
              <a:t>Prairies became known as the ‘</a:t>
            </a:r>
            <a:r>
              <a:rPr lang="en-CA" b="1" dirty="0" smtClean="0"/>
              <a:t>Dust Bowl</a:t>
            </a:r>
            <a:r>
              <a:rPr lang="en-CA" dirty="0" smtClean="0"/>
              <a:t>’ as the soil dried up</a:t>
            </a:r>
          </a:p>
          <a:p>
            <a:endParaRPr lang="en-CA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The Dust Bowl</a:t>
            </a:r>
            <a:endParaRPr lang="en-CA" sz="4000" b="1" dirty="0"/>
          </a:p>
        </p:txBody>
      </p:sp>
      <p:pic>
        <p:nvPicPr>
          <p:cNvPr id="4098" name="Picture 2" descr="http://s.hswstatic.com/gif/dust-bowl-cause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1896482"/>
            <a:ext cx="4889962" cy="3667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73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562</Words>
  <Application>Microsoft Office PowerPoint</Application>
  <PresentationFormat>Custom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Wingdings</vt:lpstr>
      <vt:lpstr>Wingdings 3</vt:lpstr>
      <vt:lpstr>Student presentation</vt:lpstr>
      <vt:lpstr>Effects of the Great Depression</vt:lpstr>
      <vt:lpstr>Learning Goals</vt:lpstr>
      <vt:lpstr>Minds-on</vt:lpstr>
      <vt:lpstr>Introduction</vt:lpstr>
      <vt:lpstr>Workers in the Cities</vt:lpstr>
      <vt:lpstr>Farmers in the West</vt:lpstr>
      <vt:lpstr>Primary Source Analysis</vt:lpstr>
      <vt:lpstr>Canada: A People’s History</vt:lpstr>
      <vt:lpstr>The Dust Bowl</vt:lpstr>
      <vt:lpstr>Who was hit hardest?</vt:lpstr>
      <vt:lpstr>Governing Canada</vt:lpstr>
      <vt:lpstr>Changing Attitudes Towards our Government</vt:lpstr>
      <vt:lpstr>Canada’s Prime Ministers</vt:lpstr>
      <vt:lpstr>Canada a People’s History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2015-04-14T11:44:46Z</dcterms:created>
  <dcterms:modified xsi:type="dcterms:W3CDTF">2015-10-28T11:48:48Z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