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02"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604" y="64"/>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6F9B8CD-342D-4579-98EC-A8FD6B7370E1}" type="datetimeFigureOut">
              <a:rPr lang="en-US" smtClean="0"/>
              <a:pPr/>
              <a:t>1/19/2015</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a:t>‹#›</a:t>
            </a:fld>
            <a:endParaRPr kumimoji="0" lang="en-US" dirty="0"/>
          </a:p>
        </p:txBody>
      </p:sp>
    </p:spTree>
    <p:extLst>
      <p:ext uri="{BB962C8B-B14F-4D97-AF65-F5344CB8AC3E}">
        <p14:creationId xmlns:p14="http://schemas.microsoft.com/office/powerpoint/2010/main" val="970596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FDC1DDB-0B95-4BDD-8F88-73424B97F162}" type="datetimeFigureOut">
              <a:rPr lang="en-CA" smtClean="0"/>
              <a:pPr/>
              <a:t>2015-01-19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1D1D6BA8-5ED5-44F7-9B7F-3655E91B2838}" type="slidenum">
              <a:rPr lang="en-CA" smtClean="0"/>
              <a:pPr/>
              <a:t>‹#›</a:t>
            </a:fld>
            <a:endParaRPr lang="en-CA"/>
          </a:p>
        </p:txBody>
      </p:sp>
    </p:spTree>
    <p:extLst>
      <p:ext uri="{BB962C8B-B14F-4D97-AF65-F5344CB8AC3E}">
        <p14:creationId xmlns:p14="http://schemas.microsoft.com/office/powerpoint/2010/main" val="2445306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FDC1DDB-0B95-4BDD-8F88-73424B97F162}" type="datetimeFigureOut">
              <a:rPr lang="en-CA" smtClean="0"/>
              <a:pPr/>
              <a:t>2015-01-19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1D1D6BA8-5ED5-44F7-9B7F-3655E91B2838}" type="slidenum">
              <a:rPr lang="en-CA" smtClean="0"/>
              <a:pPr/>
              <a:t>‹#›</a:t>
            </a:fld>
            <a:endParaRPr lang="en-CA"/>
          </a:p>
        </p:txBody>
      </p:sp>
    </p:spTree>
    <p:extLst>
      <p:ext uri="{BB962C8B-B14F-4D97-AF65-F5344CB8AC3E}">
        <p14:creationId xmlns:p14="http://schemas.microsoft.com/office/powerpoint/2010/main" val="3243647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DC1DDB-0B95-4BDD-8F88-73424B97F162}" type="datetimeFigureOut">
              <a:rPr lang="en-CA" smtClean="0"/>
              <a:pPr/>
              <a:t>2015-01-19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D1D6BA8-5ED5-44F7-9B7F-3655E91B2838}" type="slidenum">
              <a:rPr lang="en-CA" smtClean="0"/>
              <a:pPr/>
              <a:t>‹#›</a:t>
            </a:fld>
            <a:endParaRPr lang="en-CA"/>
          </a:p>
        </p:txBody>
      </p:sp>
    </p:spTree>
    <p:extLst>
      <p:ext uri="{BB962C8B-B14F-4D97-AF65-F5344CB8AC3E}">
        <p14:creationId xmlns:p14="http://schemas.microsoft.com/office/powerpoint/2010/main" val="98166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DC1DDB-0B95-4BDD-8F88-73424B97F162}" type="datetimeFigureOut">
              <a:rPr lang="en-CA" smtClean="0"/>
              <a:pPr/>
              <a:t>2015-01-19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D1D6BA8-5ED5-44F7-9B7F-3655E91B2838}" type="slidenum">
              <a:rPr lang="en-CA" smtClean="0"/>
              <a:pPr/>
              <a:t>‹#›</a:t>
            </a:fld>
            <a:endParaRPr lang="en-CA"/>
          </a:p>
        </p:txBody>
      </p:sp>
    </p:spTree>
    <p:extLst>
      <p:ext uri="{BB962C8B-B14F-4D97-AF65-F5344CB8AC3E}">
        <p14:creationId xmlns:p14="http://schemas.microsoft.com/office/powerpoint/2010/main" val="2008760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EFDC1DDB-0B95-4BDD-8F88-73424B97F162}" type="datetimeFigureOut">
              <a:rPr lang="en-CA" smtClean="0"/>
              <a:pPr/>
              <a:t>2015-01-19</a:t>
            </a:fld>
            <a:endParaRPr lang="en-CA"/>
          </a:p>
        </p:txBody>
      </p:sp>
      <p:sp>
        <p:nvSpPr>
          <p:cNvPr id="9" name="Footer Placeholder 8"/>
          <p:cNvSpPr>
            <a:spLocks noGrp="1"/>
          </p:cNvSpPr>
          <p:nvPr>
            <p:ph type="ftr" sz="quarter" idx="11"/>
          </p:nvPr>
        </p:nvSpPr>
        <p:spPr/>
        <p:txBody>
          <a:bodyPr/>
          <a:lstStyle/>
          <a:p>
            <a:endParaRPr lang="en-CA"/>
          </a:p>
        </p:txBody>
      </p:sp>
      <p:sp>
        <p:nvSpPr>
          <p:cNvPr id="10" name="Slide Number Placeholder 9"/>
          <p:cNvSpPr>
            <a:spLocks noGrp="1"/>
          </p:cNvSpPr>
          <p:nvPr>
            <p:ph type="sldNum" sz="quarter" idx="12"/>
          </p:nvPr>
        </p:nvSpPr>
        <p:spPr/>
        <p:txBody>
          <a:bodyPr/>
          <a:lstStyle/>
          <a:p>
            <a:fld id="{1D1D6BA8-5ED5-44F7-9B7F-3655E91B2838}" type="slidenum">
              <a:rPr lang="en-CA" smtClean="0"/>
              <a:pPr/>
              <a:t>‹#›</a:t>
            </a:fld>
            <a:endParaRPr lang="en-CA"/>
          </a:p>
        </p:txBody>
      </p:sp>
    </p:spTree>
    <p:extLst>
      <p:ext uri="{BB962C8B-B14F-4D97-AF65-F5344CB8AC3E}">
        <p14:creationId xmlns:p14="http://schemas.microsoft.com/office/powerpoint/2010/main" val="2517591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EFDC1DDB-0B95-4BDD-8F88-73424B97F162}" type="datetimeFigureOut">
              <a:rPr lang="en-CA" smtClean="0"/>
              <a:pPr/>
              <a:t>2015-01-19</a:t>
            </a:fld>
            <a:endParaRPr lang="en-CA"/>
          </a:p>
        </p:txBody>
      </p:sp>
      <p:sp>
        <p:nvSpPr>
          <p:cNvPr id="11" name="Footer Placeholder 10"/>
          <p:cNvSpPr>
            <a:spLocks noGrp="1"/>
          </p:cNvSpPr>
          <p:nvPr>
            <p:ph type="ftr" sz="quarter" idx="11"/>
          </p:nvPr>
        </p:nvSpPr>
        <p:spPr/>
        <p:txBody>
          <a:bodyPr/>
          <a:lstStyle/>
          <a:p>
            <a:endParaRPr lang="en-CA"/>
          </a:p>
        </p:txBody>
      </p:sp>
      <p:sp>
        <p:nvSpPr>
          <p:cNvPr id="12" name="Slide Number Placeholder 11"/>
          <p:cNvSpPr>
            <a:spLocks noGrp="1"/>
          </p:cNvSpPr>
          <p:nvPr>
            <p:ph type="sldNum" sz="quarter" idx="12"/>
          </p:nvPr>
        </p:nvSpPr>
        <p:spPr/>
        <p:txBody>
          <a:bodyPr/>
          <a:lstStyle/>
          <a:p>
            <a:fld id="{1D1D6BA8-5ED5-44F7-9B7F-3655E91B2838}" type="slidenum">
              <a:rPr lang="en-CA" smtClean="0"/>
              <a:pPr/>
              <a:t>‹#›</a:t>
            </a:fld>
            <a:endParaRPr lang="en-CA"/>
          </a:p>
        </p:txBody>
      </p:sp>
    </p:spTree>
    <p:extLst>
      <p:ext uri="{BB962C8B-B14F-4D97-AF65-F5344CB8AC3E}">
        <p14:creationId xmlns:p14="http://schemas.microsoft.com/office/powerpoint/2010/main" val="3653716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EFDC1DDB-0B95-4BDD-8F88-73424B97F162}" type="datetimeFigureOut">
              <a:rPr lang="en-CA" smtClean="0"/>
              <a:pPr/>
              <a:t>2015-01-19</a:t>
            </a:fld>
            <a:endParaRPr lang="en-CA"/>
          </a:p>
        </p:txBody>
      </p:sp>
      <p:sp>
        <p:nvSpPr>
          <p:cNvPr id="7" name="Footer Placeholder 6"/>
          <p:cNvSpPr>
            <a:spLocks noGrp="1"/>
          </p:cNvSpPr>
          <p:nvPr>
            <p:ph type="ftr" sz="quarter" idx="11"/>
          </p:nvPr>
        </p:nvSpPr>
        <p:spPr/>
        <p:txBody>
          <a:bodyPr/>
          <a:lstStyle/>
          <a:p>
            <a:endParaRPr lang="en-CA"/>
          </a:p>
        </p:txBody>
      </p:sp>
      <p:sp>
        <p:nvSpPr>
          <p:cNvPr id="8" name="Slide Number Placeholder 7"/>
          <p:cNvSpPr>
            <a:spLocks noGrp="1"/>
          </p:cNvSpPr>
          <p:nvPr>
            <p:ph type="sldNum" sz="quarter" idx="12"/>
          </p:nvPr>
        </p:nvSpPr>
        <p:spPr/>
        <p:txBody>
          <a:bodyPr/>
          <a:lstStyle/>
          <a:p>
            <a:fld id="{1D1D6BA8-5ED5-44F7-9B7F-3655E91B2838}" type="slidenum">
              <a:rPr lang="en-CA" smtClean="0"/>
              <a:pPr/>
              <a:t>‹#›</a:t>
            </a:fld>
            <a:endParaRPr lang="en-CA"/>
          </a:p>
        </p:txBody>
      </p:sp>
    </p:spTree>
    <p:extLst>
      <p:ext uri="{BB962C8B-B14F-4D97-AF65-F5344CB8AC3E}">
        <p14:creationId xmlns:p14="http://schemas.microsoft.com/office/powerpoint/2010/main" val="3202210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FDC1DDB-0B95-4BDD-8F88-73424B97F162}" type="datetimeFigureOut">
              <a:rPr lang="en-CA" smtClean="0"/>
              <a:pPr/>
              <a:t>2015-01-19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D1D6BA8-5ED5-44F7-9B7F-3655E91B2838}" type="slidenum">
              <a:rPr lang="en-CA" smtClean="0"/>
              <a:pPr/>
              <a:t>‹#›</a:t>
            </a:fld>
            <a:endParaRPr lang="en-CA"/>
          </a:p>
        </p:txBody>
      </p:sp>
    </p:spTree>
    <p:extLst>
      <p:ext uri="{BB962C8B-B14F-4D97-AF65-F5344CB8AC3E}">
        <p14:creationId xmlns:p14="http://schemas.microsoft.com/office/powerpoint/2010/main" val="2268224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en-US" smtClean="0"/>
              <a:t>Click to edit Master title style</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FDC1DDB-0B95-4BDD-8F88-73424B97F162}" type="datetimeFigureOut">
              <a:rPr lang="en-CA" smtClean="0"/>
              <a:pPr/>
              <a:t>2015-01-19</a:t>
            </a:fld>
            <a:endParaRPr lang="en-CA"/>
          </a:p>
        </p:txBody>
      </p:sp>
      <p:sp>
        <p:nvSpPr>
          <p:cNvPr id="9" name="Footer Placeholder 8"/>
          <p:cNvSpPr>
            <a:spLocks noGrp="1"/>
          </p:cNvSpPr>
          <p:nvPr>
            <p:ph type="ftr" sz="quarter" idx="11"/>
          </p:nvPr>
        </p:nvSpPr>
        <p:spPr/>
        <p:txBody>
          <a:bodyPr/>
          <a:lstStyle/>
          <a:p>
            <a:endParaRPr lang="en-CA"/>
          </a:p>
        </p:txBody>
      </p:sp>
      <p:sp>
        <p:nvSpPr>
          <p:cNvPr id="10" name="Slide Number Placeholder 9"/>
          <p:cNvSpPr>
            <a:spLocks noGrp="1"/>
          </p:cNvSpPr>
          <p:nvPr>
            <p:ph type="sldNum" sz="quarter" idx="12"/>
          </p:nvPr>
        </p:nvSpPr>
        <p:spPr/>
        <p:txBody>
          <a:bodyPr/>
          <a:lstStyle/>
          <a:p>
            <a:fld id="{1D1D6BA8-5ED5-44F7-9B7F-3655E91B2838}" type="slidenum">
              <a:rPr lang="en-CA" smtClean="0"/>
              <a:pPr/>
              <a:t>‹#›</a:t>
            </a:fld>
            <a:endParaRPr lang="en-CA"/>
          </a:p>
        </p:txBody>
      </p:sp>
    </p:spTree>
    <p:extLst>
      <p:ext uri="{BB962C8B-B14F-4D97-AF65-F5344CB8AC3E}">
        <p14:creationId xmlns:p14="http://schemas.microsoft.com/office/powerpoint/2010/main" val="2424873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FDC1DDB-0B95-4BDD-8F88-73424B97F162}" type="datetimeFigureOut">
              <a:rPr lang="en-CA" smtClean="0"/>
              <a:pPr/>
              <a:t>2015-01-19</a:t>
            </a:fld>
            <a:endParaRPr lang="en-CA"/>
          </a:p>
        </p:txBody>
      </p:sp>
      <p:sp>
        <p:nvSpPr>
          <p:cNvPr id="9" name="Footer Placeholder 8"/>
          <p:cNvSpPr>
            <a:spLocks noGrp="1"/>
          </p:cNvSpPr>
          <p:nvPr>
            <p:ph type="ftr" sz="quarter" idx="11"/>
          </p:nvPr>
        </p:nvSpPr>
        <p:spPr>
          <a:xfrm>
            <a:off x="2624326" y="6356351"/>
            <a:ext cx="4433638" cy="365125"/>
          </a:xfrm>
        </p:spPr>
        <p:txBody>
          <a:bodyPr/>
          <a:lstStyle/>
          <a:p>
            <a:endParaRPr lang="en-CA"/>
          </a:p>
        </p:txBody>
      </p:sp>
      <p:sp>
        <p:nvSpPr>
          <p:cNvPr id="10" name="Slide Number Placeholder 9"/>
          <p:cNvSpPr>
            <a:spLocks noGrp="1"/>
          </p:cNvSpPr>
          <p:nvPr>
            <p:ph type="sldNum" sz="quarter" idx="12"/>
          </p:nvPr>
        </p:nvSpPr>
        <p:spPr/>
        <p:txBody>
          <a:bodyPr/>
          <a:lstStyle/>
          <a:p>
            <a:fld id="{1D1D6BA8-5ED5-44F7-9B7F-3655E91B2838}" type="slidenum">
              <a:rPr lang="en-CA" smtClean="0"/>
              <a:pPr/>
              <a:t>‹#›</a:t>
            </a:fld>
            <a:endParaRPr lang="en-CA"/>
          </a:p>
        </p:txBody>
      </p:sp>
    </p:spTree>
    <p:extLst>
      <p:ext uri="{BB962C8B-B14F-4D97-AF65-F5344CB8AC3E}">
        <p14:creationId xmlns:p14="http://schemas.microsoft.com/office/powerpoint/2010/main" val="1411390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EFDC1DDB-0B95-4BDD-8F88-73424B97F162}" type="datetimeFigureOut">
              <a:rPr lang="en-CA" smtClean="0"/>
              <a:pPr/>
              <a:t>2015-01-19</a:t>
            </a:fld>
            <a:endParaRPr lang="en-CA"/>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en-CA"/>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1D1D6BA8-5ED5-44F7-9B7F-3655E91B2838}" type="slidenum">
              <a:rPr lang="en-CA" smtClean="0"/>
              <a:pPr/>
              <a:t>‹#›</a:t>
            </a:fld>
            <a:endParaRPr lang="en-CA"/>
          </a:p>
        </p:txBody>
      </p:sp>
    </p:spTree>
    <p:extLst>
      <p:ext uri="{BB962C8B-B14F-4D97-AF65-F5344CB8AC3E}">
        <p14:creationId xmlns:p14="http://schemas.microsoft.com/office/powerpoint/2010/main" val="2157395599"/>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TextShape 1"/>
          <p:cNvSpPr txBox="1"/>
          <p:nvPr/>
        </p:nvSpPr>
        <p:spPr>
          <a:xfrm>
            <a:off x="685800" y="1752480"/>
            <a:ext cx="7772040" cy="1829520"/>
          </a:xfrm>
          <a:prstGeom prst="rect">
            <a:avLst/>
          </a:prstGeom>
        </p:spPr>
        <p:txBody>
          <a:bodyPr lIns="90000" tIns="45000" rIns="90000" bIns="45000" anchor="b"/>
          <a:lstStyle/>
          <a:p>
            <a:pPr>
              <a:lnSpc>
                <a:spcPct val="100000"/>
              </a:lnSpc>
            </a:pPr>
            <a:r>
              <a:rPr lang="en-US" sz="4800" b="1" dirty="0" smtClean="0">
                <a:solidFill>
                  <a:srgbClr val="464646"/>
                </a:solidFill>
                <a:latin typeface="Lucida Sans Unicode"/>
              </a:rPr>
              <a:t>Contracts</a:t>
            </a:r>
            <a:endParaRPr dirty="0"/>
          </a:p>
        </p:txBody>
      </p:sp>
      <p:sp>
        <p:nvSpPr>
          <p:cNvPr id="129" name="TextShape 2"/>
          <p:cNvSpPr txBox="1"/>
          <p:nvPr/>
        </p:nvSpPr>
        <p:spPr>
          <a:xfrm>
            <a:off x="685800" y="3611520"/>
            <a:ext cx="7772040" cy="1199520"/>
          </a:xfrm>
          <a:prstGeom prst="rect">
            <a:avLst/>
          </a:prstGeom>
        </p:spPr>
        <p:txBody>
          <a:bodyPr lIns="45720" tIns="45000" rIns="45720" bIns="45000"/>
          <a:lstStyle/>
          <a:p>
            <a:pPr>
              <a:lnSpc>
                <a:spcPct val="100000"/>
              </a:lnSpc>
            </a:pPr>
            <a:r>
              <a:rPr lang="en-CA" sz="2700" dirty="0">
                <a:solidFill>
                  <a:srgbClr val="464646"/>
                </a:solidFill>
                <a:latin typeface="Lucida Sans Unicode"/>
              </a:rPr>
              <a:t>CLU3M – Understanding Canadian </a:t>
            </a:r>
            <a:r>
              <a:rPr lang="en-CA" sz="2700" dirty="0" smtClean="0">
                <a:solidFill>
                  <a:srgbClr val="464646"/>
                </a:solidFill>
                <a:latin typeface="Lucida Sans Unicode"/>
              </a:rPr>
              <a:t>Law</a:t>
            </a:r>
            <a:endParaRPr dirty="0"/>
          </a:p>
        </p:txBody>
      </p:sp>
      <p:pic>
        <p:nvPicPr>
          <p:cNvPr id="6" name="Picture 5" descr="contr.png"/>
          <p:cNvPicPr>
            <a:picLocks noChangeAspect="1"/>
          </p:cNvPicPr>
          <p:nvPr/>
        </p:nvPicPr>
        <p:blipFill>
          <a:blip r:embed="rId2" cstate="print"/>
          <a:stretch>
            <a:fillRect/>
          </a:stretch>
        </p:blipFill>
        <p:spPr>
          <a:xfrm>
            <a:off x="1577229" y="4365104"/>
            <a:ext cx="2962275" cy="15430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vert270">
            <a:normAutofit/>
          </a:bodyPr>
          <a:lstStyle/>
          <a:p>
            <a:pPr algn="ctr"/>
            <a:r>
              <a:rPr lang="en-CA" sz="6000" b="1" dirty="0" smtClean="0"/>
              <a:t>Acceptance</a:t>
            </a:r>
            <a:endParaRPr lang="en-CA" sz="6000" b="1" dirty="0"/>
          </a:p>
        </p:txBody>
      </p:sp>
      <p:sp>
        <p:nvSpPr>
          <p:cNvPr id="3" name="Content Placeholder 2"/>
          <p:cNvSpPr>
            <a:spLocks noGrp="1"/>
          </p:cNvSpPr>
          <p:nvPr>
            <p:ph idx="1"/>
          </p:nvPr>
        </p:nvSpPr>
        <p:spPr/>
        <p:txBody>
          <a:bodyPr>
            <a:normAutofit/>
          </a:bodyPr>
          <a:lstStyle/>
          <a:p>
            <a:pPr marL="0" indent="0">
              <a:buNone/>
            </a:pPr>
            <a:r>
              <a:rPr lang="en-CA" sz="2400" b="1" dirty="0" smtClean="0"/>
              <a:t>2. Acceptance </a:t>
            </a:r>
            <a:r>
              <a:rPr lang="en-CA" sz="2400" dirty="0" smtClean="0"/>
              <a:t>of an offer must include three aspects:</a:t>
            </a:r>
          </a:p>
          <a:p>
            <a:pPr lvl="1"/>
            <a:r>
              <a:rPr lang="en-CA" sz="2200" dirty="0" smtClean="0"/>
              <a:t>it must be communicated clearly or indicated by action</a:t>
            </a:r>
          </a:p>
          <a:p>
            <a:pPr lvl="1"/>
            <a:r>
              <a:rPr lang="en-CA" sz="2200" dirty="0" smtClean="0"/>
              <a:t>it must occur in a fashion specified in the offer</a:t>
            </a:r>
          </a:p>
          <a:p>
            <a:pPr lvl="1"/>
            <a:r>
              <a:rPr lang="en-CA" sz="2200" dirty="0" smtClean="0"/>
              <a:t>it must be unconditional, without changes.</a:t>
            </a:r>
          </a:p>
          <a:p>
            <a:endParaRPr lang="en-CA" sz="2400" dirty="0" smtClean="0"/>
          </a:p>
          <a:p>
            <a:pPr marL="0" indent="0">
              <a:buNone/>
            </a:pPr>
            <a:r>
              <a:rPr lang="en-CA" sz="2400" dirty="0" smtClean="0"/>
              <a:t>Question:</a:t>
            </a:r>
          </a:p>
          <a:p>
            <a:pPr marL="0" indent="0">
              <a:buNone/>
            </a:pPr>
            <a:r>
              <a:rPr lang="en-CA" sz="2400" dirty="0" smtClean="0"/>
              <a:t>What are some different ways that a person might accept an offer?</a:t>
            </a:r>
            <a:endParaRPr lang="en-CA"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vert270">
            <a:normAutofit/>
          </a:bodyPr>
          <a:lstStyle/>
          <a:p>
            <a:pPr algn="ctr"/>
            <a:r>
              <a:rPr lang="en-CA" sz="6000" b="1" dirty="0" smtClean="0"/>
              <a:t>Consideration</a:t>
            </a:r>
            <a:endParaRPr lang="en-CA" sz="6000" b="1" dirty="0"/>
          </a:p>
        </p:txBody>
      </p:sp>
      <p:sp>
        <p:nvSpPr>
          <p:cNvPr id="3" name="Content Placeholder 2"/>
          <p:cNvSpPr>
            <a:spLocks noGrp="1"/>
          </p:cNvSpPr>
          <p:nvPr>
            <p:ph idx="1"/>
          </p:nvPr>
        </p:nvSpPr>
        <p:spPr/>
        <p:txBody>
          <a:bodyPr/>
          <a:lstStyle/>
          <a:p>
            <a:pPr marL="0" indent="0">
              <a:buNone/>
            </a:pPr>
            <a:r>
              <a:rPr lang="en-CA" b="1" dirty="0" smtClean="0"/>
              <a:t>3. Consideration -</a:t>
            </a:r>
            <a:r>
              <a:rPr lang="en-CA" dirty="0" smtClean="0"/>
              <a:t> must include something of value given and received by each party.</a:t>
            </a:r>
          </a:p>
          <a:p>
            <a:pPr marL="0" indent="0">
              <a:buNone/>
            </a:pPr>
            <a:endParaRPr lang="en-CA" dirty="0" smtClean="0"/>
          </a:p>
          <a:p>
            <a:pPr marL="0" indent="0">
              <a:buNone/>
            </a:pPr>
            <a:r>
              <a:rPr lang="en-CA" dirty="0" smtClean="0"/>
              <a:t>Questions:</a:t>
            </a:r>
          </a:p>
          <a:p>
            <a:r>
              <a:rPr lang="en-CA" dirty="0" smtClean="0"/>
              <a:t>Why might a city sell a building for $1?</a:t>
            </a:r>
          </a:p>
          <a:p>
            <a:r>
              <a:rPr lang="en-CA" dirty="0" smtClean="0"/>
              <a:t>If I sell you my car, what is the consideration?</a:t>
            </a:r>
          </a:p>
          <a:p>
            <a:r>
              <a:rPr lang="en-CA" dirty="0" smtClean="0"/>
              <a:t>If your neighbour hires you to cut their grass, what is the consideration?</a:t>
            </a:r>
          </a:p>
          <a:p>
            <a:r>
              <a:rPr lang="en-CA" dirty="0" smtClean="0"/>
              <a:t>If I agree to watch your cat as a favour to you while you’re away on vacation, and I don’t do it and the cat dies, can you take me to court for breach of contract?</a:t>
            </a:r>
            <a:endParaRPr lang="en-C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vert270">
            <a:normAutofit/>
          </a:bodyPr>
          <a:lstStyle/>
          <a:p>
            <a:pPr algn="ctr"/>
            <a:r>
              <a:rPr lang="en-CA" sz="6000" b="1" dirty="0" smtClean="0"/>
              <a:t>Capacity to </a:t>
            </a:r>
            <a:br>
              <a:rPr lang="en-CA" sz="6000" b="1" dirty="0" smtClean="0"/>
            </a:br>
            <a:r>
              <a:rPr lang="en-CA" sz="6000" b="1" dirty="0" smtClean="0"/>
              <a:t>contract</a:t>
            </a:r>
            <a:endParaRPr lang="en-CA" sz="6000" b="1" dirty="0"/>
          </a:p>
        </p:txBody>
      </p:sp>
      <p:sp>
        <p:nvSpPr>
          <p:cNvPr id="3" name="Content Placeholder 2"/>
          <p:cNvSpPr>
            <a:spLocks noGrp="1"/>
          </p:cNvSpPr>
          <p:nvPr>
            <p:ph idx="1"/>
          </p:nvPr>
        </p:nvSpPr>
        <p:spPr/>
        <p:txBody>
          <a:bodyPr/>
          <a:lstStyle/>
          <a:p>
            <a:r>
              <a:rPr lang="en-CA" dirty="0" smtClean="0"/>
              <a:t>According to common law, not all individuals are legally entitled to enter into contractual agreements. </a:t>
            </a:r>
          </a:p>
          <a:p>
            <a:r>
              <a:rPr lang="en-CA" dirty="0" smtClean="0"/>
              <a:t>A </a:t>
            </a:r>
            <a:r>
              <a:rPr lang="en-CA" b="1" dirty="0" smtClean="0"/>
              <a:t>diminished capacity </a:t>
            </a:r>
            <a:r>
              <a:rPr lang="en-CA" dirty="0" smtClean="0"/>
              <a:t>to contract is applied to:</a:t>
            </a:r>
          </a:p>
          <a:p>
            <a:pPr lvl="1"/>
            <a:r>
              <a:rPr lang="en-CA" dirty="0" smtClean="0"/>
              <a:t>minors (those below 18 years of age)</a:t>
            </a:r>
          </a:p>
          <a:p>
            <a:pPr lvl="1"/>
            <a:r>
              <a:rPr lang="en-CA" dirty="0" smtClean="0"/>
              <a:t>persons with mental disability and </a:t>
            </a:r>
          </a:p>
          <a:p>
            <a:pPr lvl="1"/>
            <a:r>
              <a:rPr lang="en-CA" dirty="0" smtClean="0"/>
              <a:t>intoxicated persons. </a:t>
            </a:r>
          </a:p>
          <a:p>
            <a:r>
              <a:rPr lang="en-CA" dirty="0" smtClean="0"/>
              <a:t>The intent is to protect individuals who may not have the ability to make decisions in their own best interest.</a:t>
            </a:r>
          </a:p>
          <a:p>
            <a:pPr marL="0" indent="0">
              <a:buNone/>
            </a:pPr>
            <a:endParaRPr lang="en-CA" dirty="0" smtClean="0"/>
          </a:p>
          <a:p>
            <a:pPr marL="0" indent="0">
              <a:buNone/>
            </a:pPr>
            <a:r>
              <a:rPr lang="en-CA" dirty="0" smtClean="0"/>
              <a:t>Question:</a:t>
            </a:r>
          </a:p>
          <a:p>
            <a:pPr marL="0" indent="0">
              <a:buNone/>
            </a:pPr>
            <a:r>
              <a:rPr lang="en-CA" dirty="0" smtClean="0"/>
              <a:t>What </a:t>
            </a:r>
            <a:r>
              <a:rPr lang="en-CA" u="sng" dirty="0" smtClean="0"/>
              <a:t>can</a:t>
            </a:r>
            <a:r>
              <a:rPr lang="en-CA" dirty="0" smtClean="0"/>
              <a:t> minors make contracts for?</a:t>
            </a:r>
            <a:endParaRPr lang="en-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vert270">
            <a:normAutofit/>
          </a:bodyPr>
          <a:lstStyle/>
          <a:p>
            <a:pPr algn="ctr"/>
            <a:r>
              <a:rPr lang="en-CA" sz="6000" b="1" dirty="0" smtClean="0"/>
              <a:t>Genuine Consent</a:t>
            </a:r>
            <a:endParaRPr lang="en-CA" sz="6000" b="1" dirty="0"/>
          </a:p>
        </p:txBody>
      </p:sp>
      <p:sp>
        <p:nvSpPr>
          <p:cNvPr id="3" name="Content Placeholder 2"/>
          <p:cNvSpPr>
            <a:spLocks noGrp="1"/>
          </p:cNvSpPr>
          <p:nvPr>
            <p:ph idx="1"/>
          </p:nvPr>
        </p:nvSpPr>
        <p:spPr/>
        <p:txBody>
          <a:bodyPr>
            <a:normAutofit fontScale="92500" lnSpcReduction="10000"/>
          </a:bodyPr>
          <a:lstStyle/>
          <a:p>
            <a:r>
              <a:rPr lang="en-CA" dirty="0" smtClean="0"/>
              <a:t>According to the common law, consent to a contract must be </a:t>
            </a:r>
            <a:r>
              <a:rPr lang="en-CA" b="1" dirty="0" smtClean="0"/>
              <a:t>genuine</a:t>
            </a:r>
            <a:r>
              <a:rPr lang="en-CA" dirty="0" smtClean="0"/>
              <a:t>. The contract must not occur under any of the following circumstances:</a:t>
            </a:r>
          </a:p>
          <a:p>
            <a:pPr lvl="1"/>
            <a:r>
              <a:rPr lang="en-CA" b="1" dirty="0" smtClean="0"/>
              <a:t>misrepresentation</a:t>
            </a:r>
            <a:r>
              <a:rPr lang="en-CA" dirty="0" smtClean="0"/>
              <a:t> - when a statement about a material fact, or key piece of information relating to a contract, is communicated creating a false impression, misrepresentation has occurred and genuine consent has not occurred.</a:t>
            </a:r>
          </a:p>
          <a:p>
            <a:pPr lvl="1"/>
            <a:r>
              <a:rPr lang="en-CA" b="1" dirty="0" smtClean="0"/>
              <a:t>mistake</a:t>
            </a:r>
            <a:r>
              <a:rPr lang="en-CA" dirty="0" smtClean="0"/>
              <a:t> - a contract may be considered invalid in the event that any of three types of mistake occur:</a:t>
            </a:r>
          </a:p>
          <a:p>
            <a:pPr lvl="1"/>
            <a:r>
              <a:rPr lang="en-CA" b="1" dirty="0" smtClean="0"/>
              <a:t>common mistake</a:t>
            </a:r>
            <a:r>
              <a:rPr lang="en-CA" dirty="0"/>
              <a:t> </a:t>
            </a:r>
            <a:r>
              <a:rPr lang="en-CA" dirty="0" smtClean="0"/>
              <a:t>- both parties to a contract are in error about the same key fact relating to the contract</a:t>
            </a:r>
          </a:p>
          <a:p>
            <a:pPr lvl="1"/>
            <a:r>
              <a:rPr lang="en-CA" b="1" dirty="0" smtClean="0"/>
              <a:t>mutual mistake</a:t>
            </a:r>
            <a:r>
              <a:rPr lang="en-CA" dirty="0"/>
              <a:t> </a:t>
            </a:r>
            <a:r>
              <a:rPr lang="en-CA" dirty="0" smtClean="0"/>
              <a:t>- both parties to a contract have different understanding of the material subject of the contract</a:t>
            </a:r>
          </a:p>
          <a:p>
            <a:pPr lvl="1"/>
            <a:r>
              <a:rPr lang="en-CA" b="1" dirty="0" smtClean="0"/>
              <a:t>unilateral mistake</a:t>
            </a:r>
            <a:r>
              <a:rPr lang="en-CA" dirty="0"/>
              <a:t> </a:t>
            </a:r>
            <a:r>
              <a:rPr lang="en-CA" dirty="0" smtClean="0"/>
              <a:t>- whereby one party to a contract makes a mistake which will unfairly advantage the other party to a contract.</a:t>
            </a:r>
          </a:p>
          <a:p>
            <a:pPr lvl="1"/>
            <a:r>
              <a:rPr lang="en-CA" b="1" dirty="0" smtClean="0"/>
              <a:t>duress or undue influence </a:t>
            </a:r>
            <a:r>
              <a:rPr lang="en-CA" dirty="0" smtClean="0"/>
              <a:t>- if threats or violence has influenced a party to the contract, or if a party to the contract has been in any other way improperly pressured into the terms of a contract.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vert270">
            <a:normAutofit/>
          </a:bodyPr>
          <a:lstStyle/>
          <a:p>
            <a:pPr algn="ctr"/>
            <a:r>
              <a:rPr lang="en-CA" sz="6000" b="1" dirty="0" smtClean="0"/>
              <a:t>Illegal Contracts</a:t>
            </a:r>
            <a:endParaRPr lang="en-CA" sz="6000" b="1" dirty="0"/>
          </a:p>
        </p:txBody>
      </p:sp>
      <p:sp>
        <p:nvSpPr>
          <p:cNvPr id="3" name="Content Placeholder 2"/>
          <p:cNvSpPr>
            <a:spLocks noGrp="1"/>
          </p:cNvSpPr>
          <p:nvPr>
            <p:ph idx="1"/>
          </p:nvPr>
        </p:nvSpPr>
        <p:spPr/>
        <p:txBody>
          <a:bodyPr/>
          <a:lstStyle/>
          <a:p>
            <a:r>
              <a:rPr lang="en-CA" dirty="0" smtClean="0"/>
              <a:t>In order to be a legally enforceable contract, the requirements of an offer, acceptance, consideration and genuine consent must be present, along with the intention to create an agreement that is legally binding. </a:t>
            </a:r>
          </a:p>
          <a:p>
            <a:r>
              <a:rPr lang="en-CA" dirty="0" smtClean="0"/>
              <a:t>However, there are certain types of contracts that are void and unenforceable even when these criteria have been satisfied.</a:t>
            </a:r>
          </a:p>
          <a:p>
            <a:r>
              <a:rPr lang="en-CA" dirty="0" smtClean="0"/>
              <a:t> Such contracts are considered </a:t>
            </a:r>
            <a:r>
              <a:rPr lang="en-CA" b="1" dirty="0" smtClean="0"/>
              <a:t>illegal contracts</a:t>
            </a:r>
            <a:r>
              <a:rPr lang="en-CA" dirty="0" smtClean="0"/>
              <a:t>, and include:</a:t>
            </a:r>
          </a:p>
          <a:p>
            <a:pPr lvl="1"/>
            <a:r>
              <a:rPr lang="en-CA" dirty="0" smtClean="0"/>
              <a:t>contracts violating statute law</a:t>
            </a:r>
          </a:p>
          <a:p>
            <a:pPr lvl="1"/>
            <a:r>
              <a:rPr lang="en-CA" dirty="0" smtClean="0"/>
              <a:t>contracts against public policy</a:t>
            </a:r>
          </a:p>
          <a:p>
            <a:endParaRPr lang="en-C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vert270">
            <a:normAutofit/>
          </a:bodyPr>
          <a:lstStyle/>
          <a:p>
            <a:pPr algn="ctr"/>
            <a:r>
              <a:rPr lang="en-CA" sz="6000" b="1" dirty="0" smtClean="0"/>
              <a:t>Ending a Contract</a:t>
            </a:r>
            <a:endParaRPr lang="en-CA" sz="6000" b="1" dirty="0"/>
          </a:p>
        </p:txBody>
      </p:sp>
      <p:sp>
        <p:nvSpPr>
          <p:cNvPr id="3" name="Content Placeholder 2"/>
          <p:cNvSpPr>
            <a:spLocks noGrp="1"/>
          </p:cNvSpPr>
          <p:nvPr>
            <p:ph idx="1"/>
          </p:nvPr>
        </p:nvSpPr>
        <p:spPr/>
        <p:txBody>
          <a:bodyPr>
            <a:normAutofit/>
          </a:bodyPr>
          <a:lstStyle/>
          <a:p>
            <a:r>
              <a:rPr lang="en-CA" dirty="0" smtClean="0"/>
              <a:t>In most cases, </a:t>
            </a:r>
            <a:r>
              <a:rPr lang="en-CA" b="1" dirty="0" smtClean="0"/>
              <a:t>a contract is completed, or discharged, when both parties have completed their obligations under the terms of the contract</a:t>
            </a:r>
            <a:r>
              <a:rPr lang="en-CA" dirty="0" smtClean="0"/>
              <a:t>. This is known as </a:t>
            </a:r>
            <a:r>
              <a:rPr lang="en-CA" b="1" dirty="0" smtClean="0"/>
              <a:t>discharge by performance</a:t>
            </a:r>
            <a:r>
              <a:rPr lang="en-CA" dirty="0" smtClean="0"/>
              <a:t>. </a:t>
            </a:r>
          </a:p>
          <a:p>
            <a:r>
              <a:rPr lang="en-CA" dirty="0" smtClean="0"/>
              <a:t>However, contracts may also end in other manners, including by:</a:t>
            </a:r>
          </a:p>
          <a:p>
            <a:pPr lvl="1"/>
            <a:r>
              <a:rPr lang="en-CA" dirty="0" smtClean="0"/>
              <a:t>agreement, whereby parties to a contract agree to release each other from contractual obligations</a:t>
            </a:r>
          </a:p>
          <a:p>
            <a:pPr lvl="1"/>
            <a:r>
              <a:rPr lang="en-CA" b="1" dirty="0" smtClean="0"/>
              <a:t>impossibility of performance</a:t>
            </a:r>
            <a:r>
              <a:rPr lang="en-CA" dirty="0" smtClean="0"/>
              <a:t>, whereby conditions change to the extent that contractual fulfillment cannot result in the original intentions of the parties to a contract</a:t>
            </a:r>
          </a:p>
          <a:p>
            <a:pPr lvl="1"/>
            <a:r>
              <a:rPr lang="en-CA" b="1" dirty="0" smtClean="0"/>
              <a:t>breach of contract</a:t>
            </a:r>
            <a:r>
              <a:rPr lang="en-CA" dirty="0" smtClean="0"/>
              <a:t>, whereby one party fails to fulfill obligations agreed upon in the contract.</a:t>
            </a:r>
          </a:p>
          <a:p>
            <a:endParaRPr lang="en-C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vert270">
            <a:normAutofit/>
          </a:bodyPr>
          <a:lstStyle/>
          <a:p>
            <a:pPr algn="ctr"/>
            <a:r>
              <a:rPr lang="en-CA" sz="6000" b="1" dirty="0" smtClean="0"/>
              <a:t>Legal Remedies</a:t>
            </a:r>
            <a:endParaRPr lang="en-CA" sz="6000" b="1" dirty="0"/>
          </a:p>
        </p:txBody>
      </p:sp>
      <p:sp>
        <p:nvSpPr>
          <p:cNvPr id="3" name="Content Placeholder 2"/>
          <p:cNvSpPr>
            <a:spLocks noGrp="1"/>
          </p:cNvSpPr>
          <p:nvPr>
            <p:ph idx="1"/>
          </p:nvPr>
        </p:nvSpPr>
        <p:spPr/>
        <p:txBody>
          <a:bodyPr>
            <a:normAutofit lnSpcReduction="10000"/>
          </a:bodyPr>
          <a:lstStyle/>
          <a:p>
            <a:r>
              <a:rPr lang="en-CA" dirty="0" smtClean="0"/>
              <a:t>When a situation arises such that one party breaches a contract, the other party to the contract may apply to the court for a </a:t>
            </a:r>
            <a:r>
              <a:rPr lang="en-CA" b="1" dirty="0" smtClean="0"/>
              <a:t>remedy</a:t>
            </a:r>
            <a:r>
              <a:rPr lang="en-CA" dirty="0" smtClean="0"/>
              <a:t>. The courts may choose to:</a:t>
            </a:r>
          </a:p>
          <a:p>
            <a:pPr lvl="1"/>
            <a:r>
              <a:rPr lang="en-CA" b="1" dirty="0" smtClean="0"/>
              <a:t>award damages</a:t>
            </a:r>
            <a:r>
              <a:rPr lang="en-CA" dirty="0" smtClean="0"/>
              <a:t> to the injured party, although it is the obligation of the injured party to attempt to lessen or mitigate any damages where possible (the most common result)</a:t>
            </a:r>
          </a:p>
          <a:p>
            <a:pPr lvl="1"/>
            <a:r>
              <a:rPr lang="en-CA" b="1" dirty="0" smtClean="0"/>
              <a:t>order specific performance</a:t>
            </a:r>
            <a:r>
              <a:rPr lang="en-CA" dirty="0" smtClean="0"/>
              <a:t>, whereby the court may order completion of an original contract</a:t>
            </a:r>
          </a:p>
          <a:p>
            <a:pPr lvl="1"/>
            <a:r>
              <a:rPr lang="en-CA" b="1" dirty="0" smtClean="0"/>
              <a:t>order an injunction</a:t>
            </a:r>
            <a:r>
              <a:rPr lang="en-CA" dirty="0" smtClean="0"/>
              <a:t>, compelling a party to do, or not to do, some particular action associated with the contract.</a:t>
            </a:r>
          </a:p>
          <a:p>
            <a:r>
              <a:rPr lang="en-CA" dirty="0" smtClean="0"/>
              <a:t>In Canada, the law of contract focuses primarily upon private ordering between parties. The practice of the court is to stay out of private business dealings, to be involved only when necessary to provide interpretations and remedies according to the rule of law.</a:t>
            </a:r>
          </a:p>
          <a:p>
            <a:endParaRPr lang="en-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TextShape 1"/>
          <p:cNvSpPr txBox="1"/>
          <p:nvPr/>
        </p:nvSpPr>
        <p:spPr>
          <a:xfrm>
            <a:off x="457200" y="1481400"/>
            <a:ext cx="8229240" cy="4525560"/>
          </a:xfrm>
          <a:prstGeom prst="rect">
            <a:avLst/>
          </a:prstGeom>
        </p:spPr>
        <p:txBody>
          <a:bodyPr lIns="90000" tIns="45000" rIns="90000" bIns="45000"/>
          <a:lstStyle/>
          <a:p>
            <a:pPr>
              <a:lnSpc>
                <a:spcPct val="100000"/>
              </a:lnSpc>
              <a:buSzPct val="68000"/>
              <a:buFont typeface="Wingdings 3" charset="2"/>
              <a:buChar char=""/>
            </a:pPr>
            <a:r>
              <a:rPr lang="en-US" sz="2700" dirty="0">
                <a:solidFill>
                  <a:srgbClr val="000000"/>
                </a:solidFill>
                <a:latin typeface="Lucida Sans Unicode"/>
              </a:rPr>
              <a:t>We will learn the </a:t>
            </a:r>
            <a:r>
              <a:rPr lang="en-US" sz="2700" dirty="0" smtClean="0">
                <a:solidFill>
                  <a:srgbClr val="000000"/>
                </a:solidFill>
                <a:latin typeface="Lucida Sans Unicode"/>
              </a:rPr>
              <a:t>process and limitations on making contracts in Canada.</a:t>
            </a:r>
            <a:endParaRPr dirty="0"/>
          </a:p>
        </p:txBody>
      </p:sp>
      <p:sp>
        <p:nvSpPr>
          <p:cNvPr id="133" name="TextShape 2"/>
          <p:cNvSpPr txBox="1"/>
          <p:nvPr/>
        </p:nvSpPr>
        <p:spPr>
          <a:xfrm>
            <a:off x="457200" y="274680"/>
            <a:ext cx="8229240" cy="1142640"/>
          </a:xfrm>
          <a:prstGeom prst="rect">
            <a:avLst/>
          </a:prstGeom>
        </p:spPr>
        <p:txBody>
          <a:bodyPr lIns="90000" tIns="45000" rIns="90000" bIns="45000" anchor="ctr"/>
          <a:lstStyle/>
          <a:p>
            <a:pPr>
              <a:lnSpc>
                <a:spcPct val="100000"/>
              </a:lnSpc>
            </a:pPr>
            <a:r>
              <a:rPr lang="en-US" sz="4100" b="1">
                <a:solidFill>
                  <a:srgbClr val="464646"/>
                </a:solidFill>
                <a:latin typeface="Lucida Sans Unicode"/>
              </a:rPr>
              <a:t>Learning Goals</a:t>
            </a:r>
            <a:endParaRPr/>
          </a:p>
        </p:txBody>
      </p:sp>
      <p:pic>
        <p:nvPicPr>
          <p:cNvPr id="134" name="Picture 5"/>
          <p:cNvPicPr/>
          <p:nvPr/>
        </p:nvPicPr>
        <p:blipFill>
          <a:blip r:embed="rId2" cstate="print"/>
          <a:stretch>
            <a:fillRect/>
          </a:stretch>
        </p:blipFill>
        <p:spPr>
          <a:xfrm>
            <a:off x="6012000" y="3933000"/>
            <a:ext cx="1523520" cy="200952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TextShape 1"/>
          <p:cNvSpPr txBox="1"/>
          <p:nvPr/>
        </p:nvSpPr>
        <p:spPr>
          <a:xfrm>
            <a:off x="457200" y="1481400"/>
            <a:ext cx="8229240" cy="4525560"/>
          </a:xfrm>
          <a:prstGeom prst="rect">
            <a:avLst/>
          </a:prstGeom>
        </p:spPr>
        <p:txBody>
          <a:bodyPr lIns="90000" tIns="45000" rIns="90000" bIns="45000"/>
          <a:lstStyle/>
          <a:p>
            <a:pPr>
              <a:lnSpc>
                <a:spcPct val="100000"/>
              </a:lnSpc>
              <a:buSzPct val="68000"/>
              <a:buFont typeface="Wingdings 3" charset="2"/>
              <a:buChar char=""/>
            </a:pPr>
            <a:r>
              <a:rPr lang="en-US" sz="2700" dirty="0">
                <a:solidFill>
                  <a:srgbClr val="000000"/>
                </a:solidFill>
                <a:latin typeface="Lucida Sans Unicode"/>
              </a:rPr>
              <a:t>We will know we have succeeded when we can identify </a:t>
            </a:r>
            <a:r>
              <a:rPr lang="en-US" sz="2700" dirty="0" smtClean="0">
                <a:solidFill>
                  <a:srgbClr val="000000"/>
                </a:solidFill>
                <a:latin typeface="Lucida Sans Unicode"/>
              </a:rPr>
              <a:t>the key elements of contracts, define key terms related to contracts, and say what limitations exist on legal contracts.</a:t>
            </a:r>
            <a:endParaRPr dirty="0"/>
          </a:p>
        </p:txBody>
      </p:sp>
      <p:sp>
        <p:nvSpPr>
          <p:cNvPr id="136" name="TextShape 2"/>
          <p:cNvSpPr txBox="1"/>
          <p:nvPr/>
        </p:nvSpPr>
        <p:spPr>
          <a:xfrm>
            <a:off x="457200" y="274680"/>
            <a:ext cx="8229240" cy="1142640"/>
          </a:xfrm>
          <a:prstGeom prst="rect">
            <a:avLst/>
          </a:prstGeom>
        </p:spPr>
        <p:txBody>
          <a:bodyPr lIns="90000" tIns="45000" rIns="90000" bIns="45000" anchor="ctr"/>
          <a:lstStyle/>
          <a:p>
            <a:pPr>
              <a:lnSpc>
                <a:spcPct val="100000"/>
              </a:lnSpc>
            </a:pPr>
            <a:r>
              <a:rPr lang="en-US" sz="4100" b="1">
                <a:solidFill>
                  <a:srgbClr val="464646"/>
                </a:solidFill>
                <a:latin typeface="Lucida Sans Unicode"/>
              </a:rPr>
              <a:t>Success Criteria</a:t>
            </a:r>
            <a:endParaRPr/>
          </a:p>
        </p:txBody>
      </p:sp>
      <p:pic>
        <p:nvPicPr>
          <p:cNvPr id="137" name="Picture 3"/>
          <p:cNvPicPr/>
          <p:nvPr/>
        </p:nvPicPr>
        <p:blipFill>
          <a:blip r:embed="rId2" cstate="print"/>
          <a:stretch>
            <a:fillRect/>
          </a:stretch>
        </p:blipFill>
        <p:spPr>
          <a:xfrm>
            <a:off x="5436096" y="4273920"/>
            <a:ext cx="2628720" cy="173304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TextShape 1"/>
          <p:cNvSpPr txBox="1"/>
          <p:nvPr/>
        </p:nvSpPr>
        <p:spPr>
          <a:xfrm>
            <a:off x="457200" y="1481400"/>
            <a:ext cx="8229240" cy="4525560"/>
          </a:xfrm>
          <a:prstGeom prst="rect">
            <a:avLst/>
          </a:prstGeom>
        </p:spPr>
        <p:txBody>
          <a:bodyPr lIns="90000" tIns="45000" rIns="90000" bIns="45000"/>
          <a:lstStyle/>
          <a:p>
            <a:pPr>
              <a:lnSpc>
                <a:spcPct val="100000"/>
              </a:lnSpc>
              <a:buSzPct val="68000"/>
              <a:buFont typeface="Wingdings 3" charset="2"/>
              <a:buChar char=""/>
            </a:pPr>
            <a:r>
              <a:rPr lang="en-US" sz="2700" dirty="0">
                <a:solidFill>
                  <a:srgbClr val="000000"/>
                </a:solidFill>
                <a:latin typeface="Lucida Sans Unicode"/>
              </a:rPr>
              <a:t>What’s in the news?</a:t>
            </a:r>
            <a:endParaRPr dirty="0"/>
          </a:p>
          <a:p>
            <a:pPr>
              <a:lnSpc>
                <a:spcPct val="100000"/>
              </a:lnSpc>
              <a:buSzPct val="68000"/>
              <a:buFont typeface="Wingdings 3" charset="2"/>
              <a:buChar char=""/>
            </a:pPr>
            <a:r>
              <a:rPr lang="en-CA" sz="2700" dirty="0" smtClean="0">
                <a:solidFill>
                  <a:srgbClr val="000000"/>
                </a:solidFill>
                <a:latin typeface="Lucida Sans Unicode"/>
              </a:rPr>
              <a:t>Contract Handout</a:t>
            </a:r>
          </a:p>
          <a:p>
            <a:pPr>
              <a:lnSpc>
                <a:spcPct val="100000"/>
              </a:lnSpc>
              <a:buSzPct val="68000"/>
              <a:buFont typeface="Wingdings 3" charset="2"/>
              <a:buChar char=""/>
            </a:pPr>
            <a:r>
              <a:rPr lang="en-CA" sz="2700" dirty="0" smtClean="0">
                <a:solidFill>
                  <a:srgbClr val="000000"/>
                </a:solidFill>
                <a:latin typeface="Lucida Sans Unicode"/>
              </a:rPr>
              <a:t>Contract </a:t>
            </a:r>
            <a:r>
              <a:rPr lang="en-CA" sz="2700" dirty="0" smtClean="0">
                <a:solidFill>
                  <a:srgbClr val="000000"/>
                </a:solidFill>
                <a:latin typeface="Lucida Sans Unicode"/>
              </a:rPr>
              <a:t>Crossword</a:t>
            </a:r>
          </a:p>
          <a:p>
            <a:pPr>
              <a:lnSpc>
                <a:spcPct val="100000"/>
              </a:lnSpc>
              <a:buSzPct val="68000"/>
              <a:buFont typeface="Wingdings 3" charset="2"/>
              <a:buChar char=""/>
            </a:pPr>
            <a:r>
              <a:rPr lang="en-CA" sz="2700" dirty="0" smtClean="0">
                <a:solidFill>
                  <a:srgbClr val="000000"/>
                </a:solidFill>
                <a:latin typeface="Lucida Sans Unicode"/>
              </a:rPr>
              <a:t>Text Assign</a:t>
            </a:r>
            <a:endParaRPr dirty="0"/>
          </a:p>
          <a:p>
            <a:pPr>
              <a:lnSpc>
                <a:spcPct val="100000"/>
              </a:lnSpc>
            </a:pPr>
            <a:endParaRPr dirty="0"/>
          </a:p>
        </p:txBody>
      </p:sp>
      <p:sp>
        <p:nvSpPr>
          <p:cNvPr id="139" name="TextShape 2"/>
          <p:cNvSpPr txBox="1"/>
          <p:nvPr/>
        </p:nvSpPr>
        <p:spPr>
          <a:xfrm>
            <a:off x="457200" y="274680"/>
            <a:ext cx="8229240" cy="1142640"/>
          </a:xfrm>
          <a:prstGeom prst="rect">
            <a:avLst/>
          </a:prstGeom>
        </p:spPr>
        <p:txBody>
          <a:bodyPr lIns="90000" tIns="45000" rIns="90000" bIns="45000" anchor="ctr"/>
          <a:lstStyle/>
          <a:p>
            <a:pPr>
              <a:lnSpc>
                <a:spcPct val="100000"/>
              </a:lnSpc>
            </a:pPr>
            <a:r>
              <a:rPr lang="en-US" sz="4100" b="1">
                <a:solidFill>
                  <a:srgbClr val="464646"/>
                </a:solidFill>
                <a:latin typeface="Lucida Sans Unicode"/>
              </a:rPr>
              <a:t>Agenda</a:t>
            </a:r>
            <a:endParaRPr/>
          </a:p>
        </p:txBody>
      </p:sp>
      <p:pic>
        <p:nvPicPr>
          <p:cNvPr id="140" name="Picture 3"/>
          <p:cNvPicPr/>
          <p:nvPr/>
        </p:nvPicPr>
        <p:blipFill>
          <a:blip r:embed="rId2" cstate="print"/>
          <a:stretch>
            <a:fillRect/>
          </a:stretch>
        </p:blipFill>
        <p:spPr>
          <a:xfrm>
            <a:off x="6012160" y="4005064"/>
            <a:ext cx="2066400" cy="221904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TextShape 1"/>
          <p:cNvSpPr txBox="1"/>
          <p:nvPr/>
        </p:nvSpPr>
        <p:spPr>
          <a:xfrm>
            <a:off x="914400" y="134280"/>
            <a:ext cx="8229240" cy="1227960"/>
          </a:xfrm>
          <a:prstGeom prst="rect">
            <a:avLst/>
          </a:prstGeom>
        </p:spPr>
        <p:txBody>
          <a:bodyPr lIns="90000" tIns="41400" rIns="90000" bIns="41400" anchor="ctr"/>
          <a:lstStyle/>
          <a:p>
            <a:pPr>
              <a:lnSpc>
                <a:spcPct val="100000"/>
              </a:lnSpc>
            </a:pPr>
            <a:r>
              <a:rPr lang="en-US" sz="4100" b="1">
                <a:solidFill>
                  <a:srgbClr val="464646"/>
                </a:solidFill>
                <a:latin typeface="Lucida Sans Unicode"/>
              </a:rPr>
              <a:t>What’s in the News?</a:t>
            </a:r>
            <a:endParaRPr/>
          </a:p>
        </p:txBody>
      </p:sp>
      <p:pic>
        <p:nvPicPr>
          <p:cNvPr id="142" name="Content Placeholder 3"/>
          <p:cNvPicPr/>
          <p:nvPr/>
        </p:nvPicPr>
        <p:blipFill>
          <a:blip r:embed="rId2" cstate="print"/>
          <a:stretch>
            <a:fillRect/>
          </a:stretch>
        </p:blipFill>
        <p:spPr>
          <a:xfrm>
            <a:off x="2123728" y="1844824"/>
            <a:ext cx="4732008" cy="33500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med">
    <p:pull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vert270">
            <a:normAutofit/>
          </a:bodyPr>
          <a:lstStyle/>
          <a:p>
            <a:pPr algn="ctr"/>
            <a:r>
              <a:rPr lang="en-CA" sz="6000" b="1" dirty="0" smtClean="0"/>
              <a:t>Contracts</a:t>
            </a:r>
            <a:endParaRPr lang="en-CA" sz="6000" b="1" dirty="0"/>
          </a:p>
        </p:txBody>
      </p:sp>
      <p:sp>
        <p:nvSpPr>
          <p:cNvPr id="3" name="Content Placeholder 2"/>
          <p:cNvSpPr>
            <a:spLocks noGrp="1"/>
          </p:cNvSpPr>
          <p:nvPr>
            <p:ph idx="1"/>
          </p:nvPr>
        </p:nvSpPr>
        <p:spPr/>
        <p:txBody>
          <a:bodyPr/>
          <a:lstStyle/>
          <a:p>
            <a:r>
              <a:rPr lang="en-CA" sz="2400" dirty="0" smtClean="0"/>
              <a:t>A </a:t>
            </a:r>
            <a:r>
              <a:rPr lang="en-CA" sz="2400" b="1" dirty="0" smtClean="0"/>
              <a:t>contract</a:t>
            </a:r>
            <a:r>
              <a:rPr lang="en-CA" sz="2400" dirty="0" smtClean="0"/>
              <a:t> is a voluntary agreement between two or more parties, that creates a legal relationship and creates legally enforceable obligations upon the parties to a contract.</a:t>
            </a:r>
          </a:p>
          <a:p>
            <a:r>
              <a:rPr lang="en-CA" sz="2400" b="1" dirty="0" err="1" smtClean="0"/>
              <a:t>Privity</a:t>
            </a:r>
            <a:r>
              <a:rPr lang="en-CA" sz="2400" dirty="0" smtClean="0"/>
              <a:t> - only parties to a contract can enforce a term or condition of a contract.</a:t>
            </a:r>
          </a:p>
          <a:p>
            <a:endParaRPr lang="en-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three ingredients are in every cake?</a:t>
            </a:r>
          </a:p>
        </p:txBody>
      </p:sp>
      <p:sp>
        <p:nvSpPr>
          <p:cNvPr id="3" name="Content Placeholder 2"/>
          <p:cNvSpPr>
            <a:spLocks noGrp="1"/>
          </p:cNvSpPr>
          <p:nvPr>
            <p:ph idx="1"/>
          </p:nvPr>
        </p:nvSpPr>
        <p:spPr/>
        <p:txBody>
          <a:bodyPr/>
          <a:lstStyle/>
          <a:p>
            <a:endParaRPr lang="en-CA" dirty="0" smtClean="0"/>
          </a:p>
          <a:p>
            <a:endParaRPr lang="en-CA" dirty="0" smtClean="0"/>
          </a:p>
          <a:p>
            <a:endParaRPr lang="en-CA" dirty="0" smtClean="0"/>
          </a:p>
          <a:p>
            <a:endParaRPr lang="en-CA" dirty="0" smtClean="0"/>
          </a:p>
          <a:p>
            <a:endParaRPr lang="en-CA" dirty="0" smtClean="0"/>
          </a:p>
          <a:p>
            <a:endParaRPr lang="en-CA" dirty="0" smtClean="0"/>
          </a:p>
          <a:p>
            <a:endParaRPr lang="en-CA" dirty="0" smtClean="0"/>
          </a:p>
          <a:p>
            <a:pPr marL="0" indent="0">
              <a:buNone/>
            </a:pPr>
            <a:endParaRPr lang="en-CA" dirty="0" smtClean="0"/>
          </a:p>
        </p:txBody>
      </p:sp>
      <p:sp>
        <p:nvSpPr>
          <p:cNvPr id="4" name="Oval 3"/>
          <p:cNvSpPr/>
          <p:nvPr/>
        </p:nvSpPr>
        <p:spPr>
          <a:xfrm>
            <a:off x="2648849" y="2831416"/>
            <a:ext cx="1679102" cy="22322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bg1"/>
                </a:solidFill>
              </a:rPr>
              <a:t>EGGS</a:t>
            </a:r>
            <a:endParaRPr lang="en-CA" dirty="0">
              <a:solidFill>
                <a:schemeClr val="bg1"/>
              </a:solidFill>
            </a:endParaRPr>
          </a:p>
        </p:txBody>
      </p:sp>
      <p:sp>
        <p:nvSpPr>
          <p:cNvPr id="5" name="Rounded Rectangle 4"/>
          <p:cNvSpPr/>
          <p:nvPr/>
        </p:nvSpPr>
        <p:spPr>
          <a:xfrm>
            <a:off x="5021513" y="2831550"/>
            <a:ext cx="1440160" cy="22322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FLOUR</a:t>
            </a:r>
            <a:endParaRPr lang="en-CA" dirty="0"/>
          </a:p>
        </p:txBody>
      </p:sp>
      <p:sp>
        <p:nvSpPr>
          <p:cNvPr id="6" name="Round Same Side Corner Rectangle 5"/>
          <p:cNvSpPr/>
          <p:nvPr/>
        </p:nvSpPr>
        <p:spPr>
          <a:xfrm>
            <a:off x="7308304" y="2831416"/>
            <a:ext cx="1368152" cy="2160240"/>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SUGAR</a:t>
            </a:r>
            <a:endParaRPr lang="en-CA" dirty="0"/>
          </a:p>
        </p:txBody>
      </p:sp>
      <p:pic>
        <p:nvPicPr>
          <p:cNvPr id="7" name="Picture 6" descr="cake.png"/>
          <p:cNvPicPr>
            <a:picLocks noChangeAspect="1"/>
          </p:cNvPicPr>
          <p:nvPr/>
        </p:nvPicPr>
        <p:blipFill>
          <a:blip r:embed="rId2" cstate="print"/>
          <a:stretch>
            <a:fillRect/>
          </a:stretch>
        </p:blipFill>
        <p:spPr>
          <a:xfrm>
            <a:off x="4493818" y="260648"/>
            <a:ext cx="2495550" cy="18383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80">
                                          <p:stCondLst>
                                            <p:cond delay="0"/>
                                          </p:stCondLst>
                                        </p:cTn>
                                        <p:tgtEl>
                                          <p:spTgt spid="6"/>
                                        </p:tgtEl>
                                      </p:cBhvr>
                                    </p:animEffect>
                                    <p:anim calcmode="lin" valueType="num">
                                      <p:cBhvr>
                                        <p:cTn id="19"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4" dur="26">
                                          <p:stCondLst>
                                            <p:cond delay="650"/>
                                          </p:stCondLst>
                                        </p:cTn>
                                        <p:tgtEl>
                                          <p:spTgt spid="6"/>
                                        </p:tgtEl>
                                      </p:cBhvr>
                                      <p:to x="100000" y="60000"/>
                                    </p:animScale>
                                    <p:animScale>
                                      <p:cBhvr>
                                        <p:cTn id="25" dur="166" decel="50000">
                                          <p:stCondLst>
                                            <p:cond delay="676"/>
                                          </p:stCondLst>
                                        </p:cTn>
                                        <p:tgtEl>
                                          <p:spTgt spid="6"/>
                                        </p:tgtEl>
                                      </p:cBhvr>
                                      <p:to x="100000" y="100000"/>
                                    </p:animScale>
                                    <p:animScale>
                                      <p:cBhvr>
                                        <p:cTn id="26" dur="26">
                                          <p:stCondLst>
                                            <p:cond delay="1312"/>
                                          </p:stCondLst>
                                        </p:cTn>
                                        <p:tgtEl>
                                          <p:spTgt spid="6"/>
                                        </p:tgtEl>
                                      </p:cBhvr>
                                      <p:to x="100000" y="80000"/>
                                    </p:animScale>
                                    <p:animScale>
                                      <p:cBhvr>
                                        <p:cTn id="27" dur="166" decel="50000">
                                          <p:stCondLst>
                                            <p:cond delay="1338"/>
                                          </p:stCondLst>
                                        </p:cTn>
                                        <p:tgtEl>
                                          <p:spTgt spid="6"/>
                                        </p:tgtEl>
                                      </p:cBhvr>
                                      <p:to x="100000" y="100000"/>
                                    </p:animScale>
                                    <p:animScale>
                                      <p:cBhvr>
                                        <p:cTn id="28" dur="26">
                                          <p:stCondLst>
                                            <p:cond delay="1642"/>
                                          </p:stCondLst>
                                        </p:cTn>
                                        <p:tgtEl>
                                          <p:spTgt spid="6"/>
                                        </p:tgtEl>
                                      </p:cBhvr>
                                      <p:to x="100000" y="90000"/>
                                    </p:animScale>
                                    <p:animScale>
                                      <p:cBhvr>
                                        <p:cTn id="29" dur="166" decel="50000">
                                          <p:stCondLst>
                                            <p:cond delay="1668"/>
                                          </p:stCondLst>
                                        </p:cTn>
                                        <p:tgtEl>
                                          <p:spTgt spid="6"/>
                                        </p:tgtEl>
                                      </p:cBhvr>
                                      <p:to x="100000" y="100000"/>
                                    </p:animScale>
                                    <p:animScale>
                                      <p:cBhvr>
                                        <p:cTn id="30" dur="26">
                                          <p:stCondLst>
                                            <p:cond delay="1808"/>
                                          </p:stCondLst>
                                        </p:cTn>
                                        <p:tgtEl>
                                          <p:spTgt spid="6"/>
                                        </p:tgtEl>
                                      </p:cBhvr>
                                      <p:to x="100000" y="95000"/>
                                    </p:animScale>
                                    <p:animScale>
                                      <p:cBhvr>
                                        <p:cTn id="31"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three ingredients are in every contract?</a:t>
            </a:r>
          </a:p>
        </p:txBody>
      </p:sp>
      <p:sp>
        <p:nvSpPr>
          <p:cNvPr id="3" name="Content Placeholder 2"/>
          <p:cNvSpPr>
            <a:spLocks noGrp="1"/>
          </p:cNvSpPr>
          <p:nvPr>
            <p:ph idx="1"/>
          </p:nvPr>
        </p:nvSpPr>
        <p:spPr/>
        <p:txBody>
          <a:bodyPr/>
          <a:lstStyle/>
          <a:p>
            <a:endParaRPr lang="en-CA" dirty="0" smtClean="0"/>
          </a:p>
          <a:p>
            <a:endParaRPr lang="en-CA" dirty="0" smtClean="0"/>
          </a:p>
          <a:p>
            <a:endParaRPr lang="en-CA" dirty="0" smtClean="0"/>
          </a:p>
          <a:p>
            <a:endParaRPr lang="en-CA" dirty="0" smtClean="0"/>
          </a:p>
          <a:p>
            <a:endParaRPr lang="en-CA" dirty="0" smtClean="0"/>
          </a:p>
          <a:p>
            <a:endParaRPr lang="en-CA" dirty="0" smtClean="0"/>
          </a:p>
          <a:p>
            <a:endParaRPr lang="en-CA" dirty="0" smtClean="0"/>
          </a:p>
          <a:p>
            <a:pPr marL="0" indent="0">
              <a:buNone/>
            </a:pPr>
            <a:endParaRPr lang="en-CA" dirty="0" smtClean="0"/>
          </a:p>
        </p:txBody>
      </p:sp>
      <p:sp>
        <p:nvSpPr>
          <p:cNvPr id="4" name="Oval 3"/>
          <p:cNvSpPr/>
          <p:nvPr/>
        </p:nvSpPr>
        <p:spPr>
          <a:xfrm>
            <a:off x="2701606" y="2895161"/>
            <a:ext cx="1800040" cy="22322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Rounded Rectangle 4"/>
          <p:cNvSpPr/>
          <p:nvPr/>
        </p:nvSpPr>
        <p:spPr>
          <a:xfrm>
            <a:off x="5119199" y="2895161"/>
            <a:ext cx="1440160" cy="22322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600" dirty="0" smtClean="0">
                <a:solidFill>
                  <a:schemeClr val="tx1"/>
                </a:solidFill>
              </a:rPr>
              <a:t>A</a:t>
            </a:r>
            <a:endParaRPr lang="en-CA" sz="9600" dirty="0">
              <a:solidFill>
                <a:schemeClr val="tx1"/>
              </a:solidFill>
            </a:endParaRPr>
          </a:p>
        </p:txBody>
      </p:sp>
      <p:sp>
        <p:nvSpPr>
          <p:cNvPr id="6" name="Round Same Side Corner Rectangle 5"/>
          <p:cNvSpPr/>
          <p:nvPr/>
        </p:nvSpPr>
        <p:spPr>
          <a:xfrm>
            <a:off x="7220544" y="2931165"/>
            <a:ext cx="1368152" cy="2160240"/>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600" dirty="0" smtClean="0">
                <a:solidFill>
                  <a:schemeClr val="tx1"/>
                </a:solidFill>
              </a:rPr>
              <a:t>C</a:t>
            </a:r>
            <a:endParaRPr lang="en-CA" sz="9600" dirty="0">
              <a:solidFill>
                <a:schemeClr val="tx1"/>
              </a:solidFill>
            </a:endParaRPr>
          </a:p>
        </p:txBody>
      </p:sp>
      <p:pic>
        <p:nvPicPr>
          <p:cNvPr id="8" name="Picture 7" descr="contract.jpg"/>
          <p:cNvPicPr>
            <a:picLocks noChangeAspect="1"/>
          </p:cNvPicPr>
          <p:nvPr/>
        </p:nvPicPr>
        <p:blipFill>
          <a:blip r:embed="rId2" cstate="print"/>
          <a:stretch>
            <a:fillRect/>
          </a:stretch>
        </p:blipFill>
        <p:spPr>
          <a:xfrm>
            <a:off x="4885046" y="116632"/>
            <a:ext cx="1876425" cy="2428875"/>
          </a:xfrm>
          <a:prstGeom prst="rect">
            <a:avLst/>
          </a:prstGeom>
        </p:spPr>
      </p:pic>
      <p:sp>
        <p:nvSpPr>
          <p:cNvPr id="9" name="TextBox 8"/>
          <p:cNvSpPr txBox="1"/>
          <p:nvPr/>
        </p:nvSpPr>
        <p:spPr>
          <a:xfrm>
            <a:off x="3031905" y="3226455"/>
            <a:ext cx="1152128" cy="1569660"/>
          </a:xfrm>
          <a:prstGeom prst="rect">
            <a:avLst/>
          </a:prstGeom>
          <a:noFill/>
        </p:spPr>
        <p:txBody>
          <a:bodyPr wrap="square" rtlCol="0">
            <a:spAutoFit/>
          </a:bodyPr>
          <a:lstStyle/>
          <a:p>
            <a:r>
              <a:rPr lang="en-CA" sz="9600" dirty="0" smtClean="0"/>
              <a:t>O</a:t>
            </a:r>
            <a:endParaRPr lang="en-CA" sz="9600" dirty="0"/>
          </a:p>
        </p:txBody>
      </p:sp>
      <p:sp>
        <p:nvSpPr>
          <p:cNvPr id="7" name="Up Arrow Callout 6"/>
          <p:cNvSpPr/>
          <p:nvPr/>
        </p:nvSpPr>
        <p:spPr>
          <a:xfrm>
            <a:off x="2826461" y="5373216"/>
            <a:ext cx="1490934" cy="1152128"/>
          </a:xfrm>
          <a:prstGeom prst="upArrowCallou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CA" dirty="0" smtClean="0">
                <a:ln>
                  <a:solidFill>
                    <a:schemeClr val="bg1"/>
                  </a:solidFill>
                </a:ln>
              </a:rPr>
              <a:t>OFFER</a:t>
            </a:r>
            <a:endParaRPr lang="en-CA" dirty="0">
              <a:ln>
                <a:solidFill>
                  <a:schemeClr val="bg1"/>
                </a:solidFill>
              </a:ln>
            </a:endParaRPr>
          </a:p>
        </p:txBody>
      </p:sp>
      <p:sp>
        <p:nvSpPr>
          <p:cNvPr id="10" name="Up Arrow Callout 9"/>
          <p:cNvSpPr/>
          <p:nvPr/>
        </p:nvSpPr>
        <p:spPr>
          <a:xfrm>
            <a:off x="5031171" y="5373216"/>
            <a:ext cx="1584176" cy="1152128"/>
          </a:xfrm>
          <a:prstGeom prst="upArrowCallou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CA" dirty="0" smtClean="0">
                <a:ln>
                  <a:solidFill>
                    <a:schemeClr val="bg1"/>
                  </a:solidFill>
                </a:ln>
              </a:rPr>
              <a:t>ACCEPTANCE</a:t>
            </a:r>
            <a:endParaRPr lang="en-CA" dirty="0">
              <a:ln>
                <a:solidFill>
                  <a:schemeClr val="bg1"/>
                </a:solidFill>
              </a:ln>
            </a:endParaRPr>
          </a:p>
        </p:txBody>
      </p:sp>
      <p:sp>
        <p:nvSpPr>
          <p:cNvPr id="11" name="Up Arrow Callout 10"/>
          <p:cNvSpPr/>
          <p:nvPr/>
        </p:nvSpPr>
        <p:spPr>
          <a:xfrm>
            <a:off x="6948265" y="5373216"/>
            <a:ext cx="1959742" cy="1152128"/>
          </a:xfrm>
          <a:prstGeom prst="upArrowCallou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CA" dirty="0" smtClean="0"/>
              <a:t>CONSIDERATION</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1)">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80">
                                          <p:stCondLst>
                                            <p:cond delay="0"/>
                                          </p:stCondLst>
                                        </p:cTn>
                                        <p:tgtEl>
                                          <p:spTgt spid="6"/>
                                        </p:tgtEl>
                                      </p:cBhvr>
                                    </p:animEffect>
                                    <p:anim calcmode="lin" valueType="num">
                                      <p:cBhvr>
                                        <p:cTn id="2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8" dur="26">
                                          <p:stCondLst>
                                            <p:cond delay="650"/>
                                          </p:stCondLst>
                                        </p:cTn>
                                        <p:tgtEl>
                                          <p:spTgt spid="6"/>
                                        </p:tgtEl>
                                      </p:cBhvr>
                                      <p:to x="100000" y="60000"/>
                                    </p:animScale>
                                    <p:animScale>
                                      <p:cBhvr>
                                        <p:cTn id="29" dur="166" decel="50000">
                                          <p:stCondLst>
                                            <p:cond delay="676"/>
                                          </p:stCondLst>
                                        </p:cTn>
                                        <p:tgtEl>
                                          <p:spTgt spid="6"/>
                                        </p:tgtEl>
                                      </p:cBhvr>
                                      <p:to x="100000" y="100000"/>
                                    </p:animScale>
                                    <p:animScale>
                                      <p:cBhvr>
                                        <p:cTn id="30" dur="26">
                                          <p:stCondLst>
                                            <p:cond delay="1312"/>
                                          </p:stCondLst>
                                        </p:cTn>
                                        <p:tgtEl>
                                          <p:spTgt spid="6"/>
                                        </p:tgtEl>
                                      </p:cBhvr>
                                      <p:to x="100000" y="80000"/>
                                    </p:animScale>
                                    <p:animScale>
                                      <p:cBhvr>
                                        <p:cTn id="31" dur="166" decel="50000">
                                          <p:stCondLst>
                                            <p:cond delay="1338"/>
                                          </p:stCondLst>
                                        </p:cTn>
                                        <p:tgtEl>
                                          <p:spTgt spid="6"/>
                                        </p:tgtEl>
                                      </p:cBhvr>
                                      <p:to x="100000" y="100000"/>
                                    </p:animScale>
                                    <p:animScale>
                                      <p:cBhvr>
                                        <p:cTn id="32" dur="26">
                                          <p:stCondLst>
                                            <p:cond delay="1642"/>
                                          </p:stCondLst>
                                        </p:cTn>
                                        <p:tgtEl>
                                          <p:spTgt spid="6"/>
                                        </p:tgtEl>
                                      </p:cBhvr>
                                      <p:to x="100000" y="90000"/>
                                    </p:animScale>
                                    <p:animScale>
                                      <p:cBhvr>
                                        <p:cTn id="33" dur="166" decel="50000">
                                          <p:stCondLst>
                                            <p:cond delay="1668"/>
                                          </p:stCondLst>
                                        </p:cTn>
                                        <p:tgtEl>
                                          <p:spTgt spid="6"/>
                                        </p:tgtEl>
                                      </p:cBhvr>
                                      <p:to x="100000" y="100000"/>
                                    </p:animScale>
                                    <p:animScale>
                                      <p:cBhvr>
                                        <p:cTn id="34" dur="26">
                                          <p:stCondLst>
                                            <p:cond delay="1808"/>
                                          </p:stCondLst>
                                        </p:cTn>
                                        <p:tgtEl>
                                          <p:spTgt spid="6"/>
                                        </p:tgtEl>
                                      </p:cBhvr>
                                      <p:to x="100000" y="95000"/>
                                    </p:animScale>
                                    <p:animScale>
                                      <p:cBhvr>
                                        <p:cTn id="35" dur="166" decel="50000">
                                          <p:stCondLst>
                                            <p:cond delay="1834"/>
                                          </p:stCondLst>
                                        </p:cTn>
                                        <p:tgtEl>
                                          <p:spTgt spid="6"/>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randombar(horizontal)">
                                      <p:cBhvr>
                                        <p:cTn id="40" dur="500"/>
                                        <p:tgtEl>
                                          <p:spTgt spid="7"/>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randombar(horizontal)">
                                      <p:cBhvr>
                                        <p:cTn id="45" dur="500"/>
                                        <p:tgtEl>
                                          <p:spTgt spid="10"/>
                                        </p:tgtEl>
                                      </p:cBhvr>
                                    </p:animEffect>
                                  </p:childTnLst>
                                </p:cTn>
                              </p:par>
                            </p:childTnLst>
                          </p:cTn>
                        </p:par>
                      </p:childTnLst>
                    </p:cTn>
                  </p:par>
                  <p:par>
                    <p:cTn id="46" fill="hold">
                      <p:stCondLst>
                        <p:cond delay="indefinite"/>
                      </p:stCondLst>
                      <p:childTnLst>
                        <p:par>
                          <p:cTn id="47" fill="hold">
                            <p:stCondLst>
                              <p:cond delay="0"/>
                            </p:stCondLst>
                            <p:childTnLst>
                              <p:par>
                                <p:cTn id="48" presetID="14" presetClass="entr" presetSubtype="10" fill="hold" grpId="0" nodeType="click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randombar(horizontal)">
                                      <p:cBhvr>
                                        <p:cTn id="5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p:bldP spid="7" grpId="0" animBg="1"/>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vert270">
            <a:normAutofit/>
          </a:bodyPr>
          <a:lstStyle/>
          <a:p>
            <a:pPr algn="ctr"/>
            <a:r>
              <a:rPr lang="en-CA" sz="6000" b="1" dirty="0" smtClean="0"/>
              <a:t>Offer</a:t>
            </a:r>
            <a:endParaRPr lang="en-CA" sz="6000" b="1" dirty="0"/>
          </a:p>
        </p:txBody>
      </p:sp>
      <p:sp>
        <p:nvSpPr>
          <p:cNvPr id="3" name="Content Placeholder 2"/>
          <p:cNvSpPr>
            <a:spLocks noGrp="1"/>
          </p:cNvSpPr>
          <p:nvPr>
            <p:ph idx="1"/>
          </p:nvPr>
        </p:nvSpPr>
        <p:spPr/>
        <p:txBody>
          <a:bodyPr/>
          <a:lstStyle/>
          <a:p>
            <a:r>
              <a:rPr lang="en-CA" sz="2800" b="1" dirty="0" smtClean="0"/>
              <a:t>1. Offer -</a:t>
            </a:r>
            <a:r>
              <a:rPr lang="en-CA" sz="2800" dirty="0" smtClean="0"/>
              <a:t> a specific serious proposal, that, if accepted, leads to a contract.</a:t>
            </a:r>
          </a:p>
          <a:p>
            <a:endParaRPr lang="en-CA" sz="2800" dirty="0" smtClean="0"/>
          </a:p>
          <a:p>
            <a:pPr marL="0" indent="0">
              <a:buNone/>
            </a:pPr>
            <a:r>
              <a:rPr lang="en-CA" sz="2800" dirty="0" smtClean="0"/>
              <a:t>Question:</a:t>
            </a:r>
          </a:p>
          <a:p>
            <a:pPr marL="0" indent="0">
              <a:buNone/>
            </a:pPr>
            <a:r>
              <a:rPr lang="en-CA" sz="2800" dirty="0" smtClean="0"/>
              <a:t>What are some ways a person might offer a contract?</a:t>
            </a:r>
          </a:p>
          <a:p>
            <a:endParaRPr lang="en-CA"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Frame</Template>
  <TotalTime>162</TotalTime>
  <Words>925</Words>
  <Application>Microsoft Office PowerPoint</Application>
  <PresentationFormat>On-screen Show (4:3)</PresentationFormat>
  <Paragraphs>95</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Corbel</vt:lpstr>
      <vt:lpstr>Lucida Sans Unicode</vt:lpstr>
      <vt:lpstr>Wingdings 2</vt:lpstr>
      <vt:lpstr>Wingdings 3</vt:lpstr>
      <vt:lpstr>Frame</vt:lpstr>
      <vt:lpstr>PowerPoint Presentation</vt:lpstr>
      <vt:lpstr>PowerPoint Presentation</vt:lpstr>
      <vt:lpstr>PowerPoint Presentation</vt:lpstr>
      <vt:lpstr>PowerPoint Presentation</vt:lpstr>
      <vt:lpstr>PowerPoint Presentation</vt:lpstr>
      <vt:lpstr>Contracts</vt:lpstr>
      <vt:lpstr>What three ingredients are in every cake?</vt:lpstr>
      <vt:lpstr>What three ingredients are in every contract?</vt:lpstr>
      <vt:lpstr>Offer</vt:lpstr>
      <vt:lpstr>Acceptance</vt:lpstr>
      <vt:lpstr>Consideration</vt:lpstr>
      <vt:lpstr>Capacity to  contract</vt:lpstr>
      <vt:lpstr>Genuine Consent</vt:lpstr>
      <vt:lpstr>Illegal Contracts</vt:lpstr>
      <vt:lpstr>Ending a Contract</vt:lpstr>
      <vt:lpstr>Legal Remedies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Barb</dc:creator>
  <cp:lastModifiedBy>David Harrison</cp:lastModifiedBy>
  <cp:revision>10</cp:revision>
  <dcterms:modified xsi:type="dcterms:W3CDTF">2015-01-19T13:59:54Z</dcterms:modified>
</cp:coreProperties>
</file>