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56" r:id="rId2"/>
    <p:sldId id="291" r:id="rId3"/>
    <p:sldId id="301" r:id="rId4"/>
    <p:sldId id="302" r:id="rId5"/>
    <p:sldId id="297" r:id="rId6"/>
    <p:sldId id="258" r:id="rId7"/>
    <p:sldId id="259" r:id="rId8"/>
    <p:sldId id="260" r:id="rId9"/>
    <p:sldId id="262" r:id="rId10"/>
    <p:sldId id="263" r:id="rId11"/>
    <p:sldId id="264" r:id="rId12"/>
    <p:sldId id="277" r:id="rId13"/>
    <p:sldId id="265" r:id="rId14"/>
    <p:sldId id="298" r:id="rId15"/>
    <p:sldId id="266" r:id="rId16"/>
    <p:sldId id="289" r:id="rId17"/>
    <p:sldId id="267" r:id="rId18"/>
    <p:sldId id="274" r:id="rId19"/>
    <p:sldId id="275" r:id="rId20"/>
    <p:sldId id="278" r:id="rId21"/>
    <p:sldId id="282" r:id="rId22"/>
    <p:sldId id="283" r:id="rId23"/>
    <p:sldId id="287" r:id="rId24"/>
    <p:sldId id="285" r:id="rId25"/>
    <p:sldId id="286" r:id="rId26"/>
    <p:sldId id="290" r:id="rId27"/>
    <p:sldId id="294" r:id="rId28"/>
    <p:sldId id="293" r:id="rId29"/>
    <p:sldId id="299" r:id="rId30"/>
    <p:sldId id="300"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33" autoAdjust="0"/>
  </p:normalViewPr>
  <p:slideViewPr>
    <p:cSldViewPr>
      <p:cViewPr varScale="1">
        <p:scale>
          <a:sx n="78" d="100"/>
          <a:sy n="78" d="100"/>
        </p:scale>
        <p:origin x="64" y="104"/>
      </p:cViewPr>
      <p:guideLst>
        <p:guide orient="horz" pos="2160"/>
        <p:guide pos="2880"/>
      </p:guideLst>
    </p:cSldViewPr>
  </p:slideViewPr>
  <p:outlineViewPr>
    <p:cViewPr>
      <p:scale>
        <a:sx n="33" d="100"/>
        <a:sy n="33" d="100"/>
      </p:scale>
      <p:origin x="48" y="528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pPr>
              <a:defRPr/>
            </a:pPr>
            <a:fld id="{236F436B-36E2-4741-BF14-17913CCF9B9A}" type="datetimeFigureOut">
              <a:rPr lang="en-US" smtClean="0"/>
              <a:pPr>
                <a:defRPr/>
              </a:pPr>
              <a:t>9/10/2014</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fld id="{083DB943-A716-401B-98D0-45947EB08431}" type="slidenum">
              <a:rPr lang="en-CA" smtClean="0"/>
              <a:pPr/>
              <a:t>‹#›</a:t>
            </a:fld>
            <a:endParaRPr lang="en-CA"/>
          </a:p>
        </p:txBody>
      </p:sp>
    </p:spTree>
    <p:extLst>
      <p:ext uri="{BB962C8B-B14F-4D97-AF65-F5344CB8AC3E}">
        <p14:creationId xmlns:p14="http://schemas.microsoft.com/office/powerpoint/2010/main" val="52037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fld id="{0AB52A18-AF6C-4ACF-9204-F67C6F958EB4}" type="datetimeFigureOut">
              <a:rPr lang="en-US" smtClean="0"/>
              <a:pPr>
                <a:defRPr/>
              </a:pPr>
              <a:t>9/10/2014</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fld id="{566F6D63-3809-4595-AFB4-E5025B24D40C}" type="slidenum">
              <a:rPr lang="en-CA" smtClean="0"/>
              <a:pPr/>
              <a:t>‹#›</a:t>
            </a:fld>
            <a:endParaRPr lang="en-CA"/>
          </a:p>
        </p:txBody>
      </p:sp>
    </p:spTree>
    <p:extLst>
      <p:ext uri="{BB962C8B-B14F-4D97-AF65-F5344CB8AC3E}">
        <p14:creationId xmlns:p14="http://schemas.microsoft.com/office/powerpoint/2010/main" val="407805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fld id="{7A91EAF0-120D-431C-9813-A124757D4528}" type="datetimeFigureOut">
              <a:rPr lang="en-US" smtClean="0"/>
              <a:pPr>
                <a:defRPr/>
              </a:pPr>
              <a:t>9/10/2014</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fld id="{559C0CDB-252C-41B8-B895-16CF583838C3}" type="slidenum">
              <a:rPr lang="en-CA" smtClean="0"/>
              <a:pPr/>
              <a:t>‹#›</a:t>
            </a:fld>
            <a:endParaRPr lang="en-CA"/>
          </a:p>
        </p:txBody>
      </p:sp>
    </p:spTree>
    <p:extLst>
      <p:ext uri="{BB962C8B-B14F-4D97-AF65-F5344CB8AC3E}">
        <p14:creationId xmlns:p14="http://schemas.microsoft.com/office/powerpoint/2010/main" val="4154514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7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7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7176C805-9E2A-48B2-A221-99C09D1AA6DD}" type="datetimeFigureOut">
              <a:rPr lang="en-US"/>
              <a:pPr>
                <a:defRPr/>
              </a:pPr>
              <a:t>9/10/2014</a:t>
            </a:fld>
            <a:endParaRPr lang="en-CA"/>
          </a:p>
        </p:txBody>
      </p:sp>
      <p:sp>
        <p:nvSpPr>
          <p:cNvPr id="6" name="Footer Placeholder 9"/>
          <p:cNvSpPr>
            <a:spLocks noGrp="1"/>
          </p:cNvSpPr>
          <p:nvPr>
            <p:ph type="ftr" sz="quarter" idx="11"/>
          </p:nvPr>
        </p:nvSpPr>
        <p:spPr/>
        <p:txBody>
          <a:bodyPr/>
          <a:lstStyle>
            <a:lvl1pPr>
              <a:defRPr/>
            </a:lvl1pPr>
          </a:lstStyle>
          <a:p>
            <a:pPr>
              <a:defRPr/>
            </a:pPr>
            <a:endParaRPr lang="en-CA"/>
          </a:p>
        </p:txBody>
      </p:sp>
      <p:sp>
        <p:nvSpPr>
          <p:cNvPr id="7" name="Slide Number Placeholder 21"/>
          <p:cNvSpPr>
            <a:spLocks noGrp="1"/>
          </p:cNvSpPr>
          <p:nvPr>
            <p:ph type="sldNum" sz="quarter" idx="12"/>
          </p:nvPr>
        </p:nvSpPr>
        <p:spPr/>
        <p:txBody>
          <a:bodyPr/>
          <a:lstStyle>
            <a:lvl1pPr>
              <a:defRPr/>
            </a:lvl1pPr>
          </a:lstStyle>
          <a:p>
            <a:fld id="{C719EF08-BDF6-437A-BFCF-20A5C4931326}" type="slidenum">
              <a:rPr lang="en-CA"/>
              <a:pPr/>
              <a:t>‹#›</a:t>
            </a:fld>
            <a:endParaRPr lang="en-CA"/>
          </a:p>
        </p:txBody>
      </p:sp>
    </p:spTree>
    <p:extLst>
      <p:ext uri="{BB962C8B-B14F-4D97-AF65-F5344CB8AC3E}">
        <p14:creationId xmlns:p14="http://schemas.microsoft.com/office/powerpoint/2010/main" val="3792834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fld id="{D087788C-F325-4F51-A21E-F08051DB4BD8}" type="datetimeFigureOut">
              <a:rPr lang="en-US" smtClean="0"/>
              <a:pPr>
                <a:defRPr/>
              </a:pPr>
              <a:t>9/10/2014</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fld id="{1327BAD3-DA67-462B-A0D8-0D9609B5DC78}" type="slidenum">
              <a:rPr lang="en-CA" smtClean="0"/>
              <a:pPr/>
              <a:t>‹#›</a:t>
            </a:fld>
            <a:endParaRPr lang="en-CA"/>
          </a:p>
        </p:txBody>
      </p:sp>
    </p:spTree>
    <p:extLst>
      <p:ext uri="{BB962C8B-B14F-4D97-AF65-F5344CB8AC3E}">
        <p14:creationId xmlns:p14="http://schemas.microsoft.com/office/powerpoint/2010/main" val="144587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C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68BAEDC-7D73-43DF-9C41-CB7680E48222}" type="datetimeFigureOut">
              <a:rPr lang="en-US" smtClean="0"/>
              <a:pPr>
                <a:defRPr/>
              </a:pPr>
              <a:t>9/10/2014</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fld id="{C7FFAFB2-26FA-4753-A063-94839765D86C}" type="slidenum">
              <a:rPr lang="en-CA" smtClean="0"/>
              <a:pPr/>
              <a:t>‹#›</a:t>
            </a:fld>
            <a:endParaRPr lang="en-CA"/>
          </a:p>
        </p:txBody>
      </p:sp>
    </p:spTree>
    <p:extLst>
      <p:ext uri="{BB962C8B-B14F-4D97-AF65-F5344CB8AC3E}">
        <p14:creationId xmlns:p14="http://schemas.microsoft.com/office/powerpoint/2010/main" val="193980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pPr>
              <a:defRPr/>
            </a:pPr>
            <a:fld id="{608AF045-94FD-4A28-BAC0-7B4B0C0C8AD5}" type="datetimeFigureOut">
              <a:rPr lang="en-US" smtClean="0"/>
              <a:pPr>
                <a:defRPr/>
              </a:pPr>
              <a:t>9/10/2014</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fld id="{EE36E620-9511-4CD8-8C8F-B25E3FE32EF8}" type="slidenum">
              <a:rPr lang="en-CA" smtClean="0"/>
              <a:pPr/>
              <a:t>‹#›</a:t>
            </a:fld>
            <a:endParaRPr lang="en-CA"/>
          </a:p>
        </p:txBody>
      </p:sp>
    </p:spTree>
    <p:extLst>
      <p:ext uri="{BB962C8B-B14F-4D97-AF65-F5344CB8AC3E}">
        <p14:creationId xmlns:p14="http://schemas.microsoft.com/office/powerpoint/2010/main" val="403117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pPr>
              <a:defRPr/>
            </a:pPr>
            <a:fld id="{777383FF-CFEF-457D-9835-4115929C70AE}" type="datetimeFigureOut">
              <a:rPr lang="en-US" smtClean="0"/>
              <a:pPr>
                <a:defRPr/>
              </a:pPr>
              <a:t>9/10/2014</a:t>
            </a:fld>
            <a:endParaRPr lang="en-CA"/>
          </a:p>
        </p:txBody>
      </p:sp>
      <p:sp>
        <p:nvSpPr>
          <p:cNvPr id="8" name="Footer Placeholder 7"/>
          <p:cNvSpPr>
            <a:spLocks noGrp="1"/>
          </p:cNvSpPr>
          <p:nvPr>
            <p:ph type="ftr" sz="quarter" idx="11"/>
          </p:nvPr>
        </p:nvSpPr>
        <p:spPr/>
        <p:txBody>
          <a:bodyPr/>
          <a:lstStyle/>
          <a:p>
            <a:pPr>
              <a:defRPr/>
            </a:pPr>
            <a:endParaRPr lang="en-CA"/>
          </a:p>
        </p:txBody>
      </p:sp>
      <p:sp>
        <p:nvSpPr>
          <p:cNvPr id="9" name="Slide Number Placeholder 8"/>
          <p:cNvSpPr>
            <a:spLocks noGrp="1"/>
          </p:cNvSpPr>
          <p:nvPr>
            <p:ph type="sldNum" sz="quarter" idx="12"/>
          </p:nvPr>
        </p:nvSpPr>
        <p:spPr/>
        <p:txBody>
          <a:bodyPr/>
          <a:lstStyle/>
          <a:p>
            <a:fld id="{F963EF46-3989-4984-9DED-F94A612C68B8}" type="slidenum">
              <a:rPr lang="en-CA" smtClean="0"/>
              <a:pPr/>
              <a:t>‹#›</a:t>
            </a:fld>
            <a:endParaRPr lang="en-CA"/>
          </a:p>
        </p:txBody>
      </p:sp>
    </p:spTree>
    <p:extLst>
      <p:ext uri="{BB962C8B-B14F-4D97-AF65-F5344CB8AC3E}">
        <p14:creationId xmlns:p14="http://schemas.microsoft.com/office/powerpoint/2010/main" val="311146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pPr>
              <a:defRPr/>
            </a:pPr>
            <a:fld id="{7C5160BD-2753-4C34-8828-F0E3BC673CE9}" type="datetimeFigureOut">
              <a:rPr lang="en-US" smtClean="0"/>
              <a:pPr>
                <a:defRPr/>
              </a:pPr>
              <a:t>9/10/2014</a:t>
            </a:fld>
            <a:endParaRPr lang="en-CA"/>
          </a:p>
        </p:txBody>
      </p:sp>
      <p:sp>
        <p:nvSpPr>
          <p:cNvPr id="4" name="Footer Placeholder 3"/>
          <p:cNvSpPr>
            <a:spLocks noGrp="1"/>
          </p:cNvSpPr>
          <p:nvPr>
            <p:ph type="ftr" sz="quarter" idx="11"/>
          </p:nvPr>
        </p:nvSpPr>
        <p:spPr/>
        <p:txBody>
          <a:bodyPr/>
          <a:lstStyle/>
          <a:p>
            <a:pPr>
              <a:defRPr/>
            </a:pPr>
            <a:endParaRPr lang="en-CA"/>
          </a:p>
        </p:txBody>
      </p:sp>
      <p:sp>
        <p:nvSpPr>
          <p:cNvPr id="5" name="Slide Number Placeholder 4"/>
          <p:cNvSpPr>
            <a:spLocks noGrp="1"/>
          </p:cNvSpPr>
          <p:nvPr>
            <p:ph type="sldNum" sz="quarter" idx="12"/>
          </p:nvPr>
        </p:nvSpPr>
        <p:spPr/>
        <p:txBody>
          <a:bodyPr/>
          <a:lstStyle/>
          <a:p>
            <a:fld id="{430E26BB-C36D-4EA3-9D79-85B0D492A2F7}" type="slidenum">
              <a:rPr lang="en-CA" smtClean="0"/>
              <a:pPr/>
              <a:t>‹#›</a:t>
            </a:fld>
            <a:endParaRPr lang="en-CA"/>
          </a:p>
        </p:txBody>
      </p:sp>
    </p:spTree>
    <p:extLst>
      <p:ext uri="{BB962C8B-B14F-4D97-AF65-F5344CB8AC3E}">
        <p14:creationId xmlns:p14="http://schemas.microsoft.com/office/powerpoint/2010/main" val="4189360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372CD7C-048B-46D5-BCBD-B32B47F66046}" type="datetimeFigureOut">
              <a:rPr lang="en-US" smtClean="0"/>
              <a:pPr>
                <a:defRPr/>
              </a:pPr>
              <a:t>9/10/2014</a:t>
            </a:fld>
            <a:endParaRPr lang="en-CA"/>
          </a:p>
        </p:txBody>
      </p:sp>
      <p:sp>
        <p:nvSpPr>
          <p:cNvPr id="3" name="Footer Placeholder 2"/>
          <p:cNvSpPr>
            <a:spLocks noGrp="1"/>
          </p:cNvSpPr>
          <p:nvPr>
            <p:ph type="ftr" sz="quarter" idx="11"/>
          </p:nvPr>
        </p:nvSpPr>
        <p:spPr/>
        <p:txBody>
          <a:bodyPr/>
          <a:lstStyle/>
          <a:p>
            <a:pPr>
              <a:defRPr/>
            </a:pPr>
            <a:endParaRPr lang="en-CA"/>
          </a:p>
        </p:txBody>
      </p:sp>
      <p:sp>
        <p:nvSpPr>
          <p:cNvPr id="4" name="Slide Number Placeholder 3"/>
          <p:cNvSpPr>
            <a:spLocks noGrp="1"/>
          </p:cNvSpPr>
          <p:nvPr>
            <p:ph type="sldNum" sz="quarter" idx="12"/>
          </p:nvPr>
        </p:nvSpPr>
        <p:spPr/>
        <p:txBody>
          <a:bodyPr/>
          <a:lstStyle/>
          <a:p>
            <a:fld id="{5A05343A-57D7-4696-A89F-3CDEA0F401FF}" type="slidenum">
              <a:rPr lang="en-CA" smtClean="0"/>
              <a:pPr/>
              <a:t>‹#›</a:t>
            </a:fld>
            <a:endParaRPr lang="en-CA"/>
          </a:p>
        </p:txBody>
      </p:sp>
    </p:spTree>
    <p:extLst>
      <p:ext uri="{BB962C8B-B14F-4D97-AF65-F5344CB8AC3E}">
        <p14:creationId xmlns:p14="http://schemas.microsoft.com/office/powerpoint/2010/main" val="3743015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C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2FC5BE6-A2A3-4C39-8E2F-CCD0B2E61821}" type="datetimeFigureOut">
              <a:rPr lang="en-US" smtClean="0"/>
              <a:pPr>
                <a:defRPr/>
              </a:pPr>
              <a:t>9/10/2014</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fld id="{3F6D31BB-EE1D-481C-8F6B-13A186EFD40D}" type="slidenum">
              <a:rPr lang="en-CA" smtClean="0"/>
              <a:pPr/>
              <a:t>‹#›</a:t>
            </a:fld>
            <a:endParaRPr lang="en-CA"/>
          </a:p>
        </p:txBody>
      </p:sp>
    </p:spTree>
    <p:extLst>
      <p:ext uri="{BB962C8B-B14F-4D97-AF65-F5344CB8AC3E}">
        <p14:creationId xmlns:p14="http://schemas.microsoft.com/office/powerpoint/2010/main" val="171189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C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516FAF-B537-42D1-893E-748433CE7948}" type="datetimeFigureOut">
              <a:rPr lang="en-US" smtClean="0"/>
              <a:pPr>
                <a:defRPr/>
              </a:pPr>
              <a:t>9/10/2014</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fld id="{F3F340F5-FE8F-4E13-B50F-6EABAC5008F5}" type="slidenum">
              <a:rPr lang="en-CA" smtClean="0"/>
              <a:pPr/>
              <a:t>‹#›</a:t>
            </a:fld>
            <a:endParaRPr lang="en-CA"/>
          </a:p>
        </p:txBody>
      </p:sp>
    </p:spTree>
    <p:extLst>
      <p:ext uri="{BB962C8B-B14F-4D97-AF65-F5344CB8AC3E}">
        <p14:creationId xmlns:p14="http://schemas.microsoft.com/office/powerpoint/2010/main" val="223491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66242EAA-50CE-42C0-9BCA-09909B6826F3}" type="datetimeFigureOut">
              <a:rPr lang="en-US" smtClean="0"/>
              <a:pPr>
                <a:defRPr/>
              </a:pPr>
              <a:t>9/10/2014</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C66C51-DF7F-4A43-8969-70387ECDD4A2}" type="slidenum">
              <a:rPr lang="en-CA" smtClean="0"/>
              <a:pPr/>
              <a:t>‹#›</a:t>
            </a:fld>
            <a:endParaRPr lang="en-CA"/>
          </a:p>
        </p:txBody>
      </p:sp>
    </p:spTree>
    <p:extLst>
      <p:ext uri="{BB962C8B-B14F-4D97-AF65-F5344CB8AC3E}">
        <p14:creationId xmlns:p14="http://schemas.microsoft.com/office/powerpoint/2010/main" val="118922665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Users\Harrison's\Documents\LimeWire\Saved\Black%20Sabbath%20-%20War%20Pigs.mp3" TargetMode="External"/><Relationship Id="rId1" Type="http://schemas.microsoft.com/office/2007/relationships/media" Target="file:///C:\Users\Harrison's\Documents\LimeWire\Saved\Black%20Sabbath%20-%20War%20Pigs.mp3"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43050"/>
            <a:ext cx="8305800" cy="1771882"/>
          </a:xfrm>
        </p:spPr>
        <p:style>
          <a:lnRef idx="1">
            <a:schemeClr val="dk1"/>
          </a:lnRef>
          <a:fillRef idx="3">
            <a:schemeClr val="dk1"/>
          </a:fillRef>
          <a:effectRef idx="2">
            <a:schemeClr val="dk1"/>
          </a:effectRef>
          <a:fontRef idx="minor">
            <a:schemeClr val="lt1"/>
          </a:fontRef>
        </p:style>
        <p:txBody>
          <a:bodyPr/>
          <a:lstStyle/>
          <a:p>
            <a:pPr eaLnBrk="1" fontAlgn="auto" hangingPunct="1">
              <a:spcAft>
                <a:spcPts val="0"/>
              </a:spcAft>
              <a:defRPr/>
            </a:pPr>
            <a:r>
              <a:rPr lang="en-CA" sz="7200" smtClean="0"/>
              <a:t>WWI </a:t>
            </a:r>
            <a:br>
              <a:rPr lang="en-CA" sz="7200" smtClean="0"/>
            </a:br>
            <a:r>
              <a:rPr lang="en-CA" smtClean="0"/>
              <a:t>THE GREAT WAR</a:t>
            </a:r>
            <a:endParaRPr lang="en-CA" sz="7200"/>
          </a:p>
        </p:txBody>
      </p:sp>
      <p:pic>
        <p:nvPicPr>
          <p:cNvPr id="6" name="Black Sabbath - War Pigs.mp3">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459788" y="61658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979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13">
                <p:cTn id="7" repeatCount="indefinite"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wi over the top.jpg"/>
          <p:cNvPicPr>
            <a:picLocks noGrp="1" noChangeAspect="1"/>
          </p:cNvPicPr>
          <p:nvPr>
            <p:ph idx="1"/>
          </p:nvPr>
        </p:nvPicPr>
        <p:blipFill>
          <a:blip r:embed="rId2"/>
          <a:stretch>
            <a:fillRect/>
          </a:stretch>
        </p:blipFill>
        <p:spPr>
          <a:xfrm>
            <a:off x="2195736" y="476672"/>
            <a:ext cx="4500563" cy="5837238"/>
          </a:xfrm>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advTm="482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wwi dead in field.jpg"/>
          <p:cNvPicPr>
            <a:picLocks noGrp="1" noChangeAspect="1"/>
          </p:cNvPicPr>
          <p:nvPr>
            <p:ph idx="1"/>
          </p:nvPr>
        </p:nvPicPr>
        <p:blipFill>
          <a:blip r:embed="rId2" cstate="print"/>
          <a:stretch>
            <a:fillRect/>
          </a:stretch>
        </p:blipFill>
        <p:spPr>
          <a:xfrm>
            <a:off x="1142976" y="500042"/>
            <a:ext cx="6780914" cy="4746640"/>
          </a:xfrm>
          <a:prstGeom prst="roundRect">
            <a:avLst>
              <a:gd name="adj" fmla="val 4167"/>
            </a:avLst>
          </a:prstGeom>
          <a:solidFill>
            <a:srgbClr val="FFFFFF"/>
          </a:solidFill>
          <a:ln w="76200" cap="sq">
            <a:solidFill>
              <a:srgbClr val="292929"/>
            </a:solidFill>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advTm="5289"/>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rench dead in Rheims.jpg"/>
          <p:cNvPicPr>
            <a:picLocks noGrp="1" noChangeAspect="1"/>
          </p:cNvPicPr>
          <p:nvPr>
            <p:ph idx="1"/>
          </p:nvPr>
        </p:nvPicPr>
        <p:blipFill>
          <a:blip r:embed="rId2" cstate="print"/>
          <a:stretch>
            <a:fillRect/>
          </a:stretch>
        </p:blipFill>
        <p:spPr>
          <a:xfrm>
            <a:off x="500034" y="642919"/>
            <a:ext cx="8215370" cy="5191838"/>
          </a:xfrm>
          <a:ln w="228600" cap="sq" cmpd="thickThin">
            <a:solidFill>
              <a:srgbClr val="000000"/>
            </a:solidFill>
          </a:ln>
          <a:effectLst>
            <a:innerShdw blurRad="76200">
              <a:srgbClr val="000000"/>
            </a:innerShdw>
          </a:effectLst>
        </p:spPr>
      </p:pic>
    </p:spTree>
  </p:cSld>
  <p:clrMapOvr>
    <a:masterClrMapping/>
  </p:clrMapOvr>
  <p:transition advTm="535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effectLst>
            <a:glow rad="101600">
              <a:schemeClr val="bg2">
                <a:lumMod val="75000"/>
                <a:alpha val="60000"/>
              </a:schemeClr>
            </a:glow>
            <a:outerShdw blurRad="95000" algn="tl" rotWithShape="0">
              <a:srgbClr val="000000">
                <a:alpha val="50000"/>
              </a:srgbClr>
            </a:outerShdw>
          </a:effectLst>
        </p:spPr>
        <p:style>
          <a:lnRef idx="0">
            <a:schemeClr val="dk1"/>
          </a:lnRef>
          <a:fillRef idx="3">
            <a:schemeClr val="dk1"/>
          </a:fillRef>
          <a:effectRef idx="3">
            <a:schemeClr val="dk1"/>
          </a:effectRef>
          <a:fontRef idx="minor">
            <a:schemeClr val="lt1"/>
          </a:fontRef>
        </p:style>
        <p:txBody>
          <a:bodyPr/>
          <a:lstStyle/>
          <a:p>
            <a:pPr eaLnBrk="1" fontAlgn="auto" hangingPunct="1">
              <a:spcAft>
                <a:spcPts val="0"/>
              </a:spcAft>
              <a:defRPr/>
            </a:pPr>
            <a:r>
              <a:rPr lang="en-CA" smtClean="0"/>
              <a:t>The Real Face of War...</a:t>
            </a:r>
            <a:endParaRPr lang="en-CA"/>
          </a:p>
        </p:txBody>
      </p:sp>
      <p:pic>
        <p:nvPicPr>
          <p:cNvPr id="4" name="Content Placeholder 3" descr="the face of wwi.jpg"/>
          <p:cNvPicPr>
            <a:picLocks noGrp="1" noChangeAspect="1"/>
          </p:cNvPicPr>
          <p:nvPr>
            <p:ph idx="1"/>
          </p:nvPr>
        </p:nvPicPr>
        <p:blipFill>
          <a:blip r:embed="rId2" cstate="print"/>
          <a:stretch>
            <a:fillRect/>
          </a:stretch>
        </p:blipFill>
        <p:spPr>
          <a:xfrm>
            <a:off x="1214414" y="1785926"/>
            <a:ext cx="6643734" cy="4474516"/>
          </a:xfrm>
          <a:ln w="228600" cap="sq" cmpd="thickThin">
            <a:solidFill>
              <a:srgbClr val="000000"/>
            </a:solidFill>
          </a:ln>
          <a:effectLst>
            <a:innerShdw blurRad="76200">
              <a:srgbClr val="000000"/>
            </a:innerShdw>
          </a:effectLst>
        </p:spPr>
      </p:pic>
    </p:spTree>
  </p:cSld>
  <p:clrMapOvr>
    <a:masterClrMapping/>
  </p:clrMapOvr>
  <p:transition advTm="5304"/>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CA" smtClean="0"/>
              <a:t>The MAIN causes of WWI</a:t>
            </a:r>
            <a:endParaRPr lang="en-CA"/>
          </a:p>
        </p:txBody>
      </p:sp>
      <p:sp>
        <p:nvSpPr>
          <p:cNvPr id="5" name="Text Placeholder 4"/>
          <p:cNvSpPr>
            <a:spLocks noGrp="1"/>
          </p:cNvSpPr>
          <p:nvPr>
            <p:ph type="body" idx="1"/>
          </p:nvPr>
        </p:nvSpPr>
        <p:spPr/>
        <p:txBody>
          <a:bodyPr/>
          <a:lstStyle/>
          <a:p>
            <a:pPr>
              <a:defRPr/>
            </a:pPr>
            <a:r>
              <a:rPr lang="en-CA" sz="3200" dirty="0" smtClean="0"/>
              <a:t>Part II</a:t>
            </a:r>
            <a:endParaRPr lang="en-CA"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eaLnBrk="1" fontAlgn="auto" hangingPunct="1">
              <a:spcAft>
                <a:spcPts val="0"/>
              </a:spcAft>
              <a:defRPr/>
            </a:pPr>
            <a:r>
              <a:rPr lang="en-CA" sz="4000" u="sng" smtClean="0">
                <a:solidFill>
                  <a:schemeClr val="tx1"/>
                </a:solidFill>
              </a:rPr>
              <a:t>The MAIN Causes of WWI </a:t>
            </a:r>
            <a:endParaRPr lang="en-CA" sz="4000" u="sng">
              <a:solidFill>
                <a:schemeClr val="tx1"/>
              </a:solidFill>
            </a:endParaRPr>
          </a:p>
        </p:txBody>
      </p:sp>
      <p:sp>
        <p:nvSpPr>
          <p:cNvPr id="2" name="Content Placeholder 1"/>
          <p:cNvSpPr>
            <a:spLocks noGrp="1"/>
          </p:cNvSpPr>
          <p:nvPr>
            <p:ph idx="1"/>
          </p:nvPr>
        </p:nvSpPr>
        <p:spPr>
          <a:xfrm>
            <a:off x="468313" y="1557338"/>
            <a:ext cx="8229600" cy="4967287"/>
          </a:xfrm>
        </p:spPr>
        <p:txBody>
          <a:bodyPr>
            <a:normAutofit fontScale="92500"/>
          </a:bodyPr>
          <a:lstStyle/>
          <a:p>
            <a:pPr marL="274320" indent="-274320" eaLnBrk="1" fontAlgn="auto" hangingPunct="1">
              <a:spcAft>
                <a:spcPts val="0"/>
              </a:spcAft>
              <a:buFont typeface="Wingdings 2"/>
              <a:buNone/>
              <a:defRPr/>
            </a:pPr>
            <a:r>
              <a:rPr lang="en-CA" dirty="0" smtClean="0"/>
              <a:t>M – </a:t>
            </a:r>
            <a:r>
              <a:rPr lang="en-CA" sz="3500" u="sng" dirty="0" smtClean="0"/>
              <a:t>Militarism</a:t>
            </a:r>
            <a:r>
              <a:rPr lang="en-CA" sz="3500" dirty="0" smtClean="0"/>
              <a:t>:  </a:t>
            </a:r>
            <a:r>
              <a:rPr lang="en-CA" dirty="0" smtClean="0"/>
              <a:t>	</a:t>
            </a:r>
            <a:r>
              <a:rPr lang="en-CA" i="1" dirty="0" smtClean="0"/>
              <a:t>the policy of making a country’s military 		   				very strong, so that it threatens others around you. </a:t>
            </a:r>
          </a:p>
          <a:p>
            <a:pPr marL="274320" indent="-274320" eaLnBrk="1" fontAlgn="auto" hangingPunct="1">
              <a:spcAft>
                <a:spcPts val="0"/>
              </a:spcAft>
              <a:buFont typeface="Wingdings 2"/>
              <a:buNone/>
              <a:defRPr/>
            </a:pPr>
            <a:endParaRPr lang="en-CA" dirty="0" smtClean="0"/>
          </a:p>
          <a:p>
            <a:pPr marL="274320" indent="-274320" eaLnBrk="1" fontAlgn="auto" hangingPunct="1">
              <a:spcAft>
                <a:spcPts val="0"/>
              </a:spcAft>
              <a:buFont typeface="Wingdings 2"/>
              <a:buNone/>
              <a:defRPr/>
            </a:pPr>
            <a:r>
              <a:rPr lang="en-CA" dirty="0" smtClean="0"/>
              <a:t>A – </a:t>
            </a:r>
            <a:r>
              <a:rPr lang="en-CA" sz="3500" u="sng" dirty="0" smtClean="0"/>
              <a:t>Alliances</a:t>
            </a:r>
            <a:r>
              <a:rPr lang="en-CA" sz="3500" dirty="0" smtClean="0"/>
              <a:t>: </a:t>
            </a:r>
            <a:r>
              <a:rPr lang="en-CA" dirty="0" smtClean="0"/>
              <a:t>		</a:t>
            </a:r>
            <a:r>
              <a:rPr lang="en-CA" i="1" dirty="0" smtClean="0"/>
              <a:t>when countries make agreements to 						help each other if one is attacked </a:t>
            </a:r>
          </a:p>
          <a:p>
            <a:pPr marL="274320" indent="-274320" eaLnBrk="1" fontAlgn="auto" hangingPunct="1">
              <a:spcAft>
                <a:spcPts val="0"/>
              </a:spcAft>
              <a:buFont typeface="Wingdings 2"/>
              <a:buNone/>
              <a:defRPr/>
            </a:pPr>
            <a:endParaRPr lang="en-CA" dirty="0" smtClean="0"/>
          </a:p>
          <a:p>
            <a:pPr marL="274320" indent="-274320" eaLnBrk="1" fontAlgn="auto" hangingPunct="1">
              <a:spcAft>
                <a:spcPts val="0"/>
              </a:spcAft>
              <a:buFont typeface="Wingdings 2" panose="05020102010507070707" pitchFamily="18" charset="2"/>
              <a:buNone/>
              <a:defRPr/>
            </a:pPr>
            <a:r>
              <a:rPr lang="en-CA" dirty="0" smtClean="0"/>
              <a:t>I  – </a:t>
            </a:r>
            <a:r>
              <a:rPr lang="en-CA" sz="3500" u="sng" dirty="0" smtClean="0"/>
              <a:t>Imperialism</a:t>
            </a:r>
            <a:r>
              <a:rPr lang="en-CA" sz="3500" dirty="0" smtClean="0"/>
              <a:t>: 	</a:t>
            </a:r>
            <a:r>
              <a:rPr lang="en-CA" i="1" dirty="0" smtClean="0"/>
              <a:t>extending the rule of your country over 		      				another country.  This was called </a:t>
            </a:r>
            <a:r>
              <a:rPr lang="en-CA" b="1" i="1" dirty="0" smtClean="0"/>
              <a:t>empire building</a:t>
            </a:r>
            <a:r>
              <a:rPr lang="en-CA" i="1" dirty="0" smtClean="0"/>
              <a:t>.</a:t>
            </a:r>
          </a:p>
          <a:p>
            <a:pPr marL="274320" indent="-274320" eaLnBrk="1" fontAlgn="auto" hangingPunct="1">
              <a:spcAft>
                <a:spcPts val="0"/>
              </a:spcAft>
              <a:buFont typeface="Wingdings 2" panose="05020102010507070707" pitchFamily="18" charset="2"/>
              <a:buNone/>
              <a:defRPr/>
            </a:pPr>
            <a:endParaRPr lang="en-CA" dirty="0" smtClean="0"/>
          </a:p>
          <a:p>
            <a:pPr marL="274320" indent="-274320" eaLnBrk="1" fontAlgn="auto" hangingPunct="1">
              <a:spcAft>
                <a:spcPts val="0"/>
              </a:spcAft>
              <a:buFont typeface="Wingdings 2"/>
              <a:buNone/>
              <a:defRPr/>
            </a:pPr>
            <a:r>
              <a:rPr lang="en-CA" dirty="0" smtClean="0"/>
              <a:t>N – </a:t>
            </a:r>
            <a:r>
              <a:rPr lang="en-CA" sz="3500" u="sng" dirty="0" smtClean="0"/>
              <a:t>Nationalism</a:t>
            </a:r>
            <a:r>
              <a:rPr lang="en-CA" sz="3500" dirty="0" smtClean="0"/>
              <a:t>: </a:t>
            </a:r>
            <a:r>
              <a:rPr lang="en-CA" dirty="0" smtClean="0"/>
              <a:t>	</a:t>
            </a:r>
            <a:r>
              <a:rPr lang="en-CA" i="1" dirty="0" smtClean="0"/>
              <a:t>an extremely patriotic feeling towards 						you country – making people willing to die for it .</a:t>
            </a:r>
            <a:r>
              <a:rPr lang="en-CA"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eaLnBrk="1" hangingPunct="1">
              <a:defRPr/>
            </a:pPr>
            <a:r>
              <a:rPr smtClean="0"/>
              <a:t>Now for some more background</a:t>
            </a:r>
            <a:endParaRPr/>
          </a:p>
        </p:txBody>
      </p:sp>
      <p:sp>
        <p:nvSpPr>
          <p:cNvPr id="5" name="Subtitle 4"/>
          <p:cNvSpPr>
            <a:spLocks noGrp="1"/>
          </p:cNvSpPr>
          <p:nvPr>
            <p:ph type="subTitle" idx="1"/>
          </p:nvPr>
        </p:nvSpPr>
        <p:spPr/>
        <p:txBody>
          <a:bodyPr/>
          <a:lstStyle/>
          <a:p>
            <a:pPr eaLnBrk="1" hangingPunct="1">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CA" smtClean="0">
                <a:solidFill>
                  <a:schemeClr val="tx1"/>
                </a:solidFill>
              </a:rPr>
              <a:t>M - Militarism</a:t>
            </a:r>
            <a:endParaRPr lang="en-CA">
              <a:solidFill>
                <a:schemeClr val="tx1"/>
              </a:solidFill>
            </a:endParaRPr>
          </a:p>
        </p:txBody>
      </p:sp>
      <p:sp>
        <p:nvSpPr>
          <p:cNvPr id="2" name="Content Placeholder 1"/>
          <p:cNvSpPr>
            <a:spLocks noGrp="1"/>
          </p:cNvSpPr>
          <p:nvPr>
            <p:ph idx="1"/>
          </p:nvPr>
        </p:nvSpPr>
        <p:spPr/>
        <p:txBody>
          <a:bodyPr/>
          <a:lstStyle/>
          <a:p>
            <a:pPr marL="514350" indent="-514350" eaLnBrk="1" hangingPunct="1">
              <a:buFont typeface="Constantia" panose="02030602050306030303" pitchFamily="18" charset="0"/>
              <a:buAutoNum type="arabicPeriod"/>
            </a:pPr>
            <a:r>
              <a:rPr lang="en-CA" smtClean="0"/>
              <a:t>Countries like </a:t>
            </a:r>
            <a:r>
              <a:rPr lang="en-CA" b="1" smtClean="0"/>
              <a:t>Germany</a:t>
            </a:r>
            <a:r>
              <a:rPr lang="en-CA" smtClean="0"/>
              <a:t> were trying to build up their military, especially their navy.  </a:t>
            </a:r>
          </a:p>
          <a:p>
            <a:pPr marL="514350" indent="-514350" eaLnBrk="1" hangingPunct="1">
              <a:buFont typeface="Constantia" panose="02030602050306030303" pitchFamily="18" charset="0"/>
              <a:buAutoNum type="arabicPeriod"/>
            </a:pPr>
            <a:r>
              <a:rPr lang="en-CA" smtClean="0"/>
              <a:t>Germany was competing with </a:t>
            </a:r>
            <a:r>
              <a:rPr lang="en-CA" b="1" smtClean="0"/>
              <a:t>Britain</a:t>
            </a:r>
            <a:r>
              <a:rPr lang="en-CA" smtClean="0"/>
              <a:t> for the largest navy, building dreadnoughts/ battleships and U-boats/submarines. </a:t>
            </a:r>
          </a:p>
          <a:p>
            <a:pPr marL="514350" indent="-514350" eaLnBrk="1" hangingPunct="1">
              <a:buFont typeface="Constantia" panose="02030602050306030303" pitchFamily="18" charset="0"/>
              <a:buAutoNum type="arabicPeriod"/>
            </a:pPr>
            <a:r>
              <a:rPr lang="en-CA" smtClean="0"/>
              <a:t>This created an </a:t>
            </a:r>
            <a:r>
              <a:rPr lang="en-CA" b="1" i="1" smtClean="0"/>
              <a:t>ARMS RACE</a:t>
            </a:r>
            <a:r>
              <a:rPr lang="en-CA" b="1" smtClean="0"/>
              <a:t> </a:t>
            </a:r>
            <a:r>
              <a:rPr lang="en-CA" smtClean="0"/>
              <a:t>– competing for the most military weapons.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CA" smtClean="0">
                <a:solidFill>
                  <a:schemeClr val="tx1"/>
                </a:solidFill>
              </a:rPr>
              <a:t>A – Alliances System</a:t>
            </a:r>
            <a:endParaRPr lang="en-CA">
              <a:solidFill>
                <a:schemeClr val="tx1"/>
              </a:solidFill>
            </a:endParaRPr>
          </a:p>
        </p:txBody>
      </p:sp>
      <p:sp>
        <p:nvSpPr>
          <p:cNvPr id="2" name="Content Placeholder 1"/>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CA" dirty="0" smtClean="0"/>
              <a:t>There were two major alliances in Europe:</a:t>
            </a:r>
          </a:p>
          <a:p>
            <a:pPr marL="514350" indent="-514350" eaLnBrk="1" fontAlgn="auto" hangingPunct="1">
              <a:spcAft>
                <a:spcPts val="0"/>
              </a:spcAft>
              <a:buFont typeface="+mj-lt"/>
              <a:buAutoNum type="arabicPeriod"/>
              <a:defRPr/>
            </a:pPr>
            <a:r>
              <a:rPr lang="en-CA" dirty="0" smtClean="0"/>
              <a:t> </a:t>
            </a:r>
            <a:r>
              <a:rPr lang="en-CA" u="sng" dirty="0" smtClean="0"/>
              <a:t>The Triple Entente – “The Allies”:</a:t>
            </a:r>
            <a:endParaRPr lang="en-CA" dirty="0" smtClean="0"/>
          </a:p>
          <a:p>
            <a:pPr marL="514350" indent="-514350" eaLnBrk="1" fontAlgn="auto" hangingPunct="1">
              <a:spcAft>
                <a:spcPts val="0"/>
              </a:spcAft>
              <a:buFont typeface="Wingdings 2"/>
              <a:buNone/>
              <a:defRPr/>
            </a:pPr>
            <a:r>
              <a:rPr lang="en-CA" dirty="0" smtClean="0"/>
              <a:t>	Britain </a:t>
            </a:r>
            <a:r>
              <a:rPr lang="en-CA" sz="2000" dirty="0" smtClean="0"/>
              <a:t>(including Canada and the rest of the British Empire)</a:t>
            </a:r>
          </a:p>
          <a:p>
            <a:pPr marL="514350" indent="-514350" eaLnBrk="1" fontAlgn="auto" hangingPunct="1">
              <a:spcAft>
                <a:spcPts val="0"/>
              </a:spcAft>
              <a:buFont typeface="Wingdings 2"/>
              <a:buNone/>
              <a:defRPr/>
            </a:pPr>
            <a:r>
              <a:rPr lang="en-CA" dirty="0" smtClean="0"/>
              <a:t>	France</a:t>
            </a:r>
          </a:p>
          <a:p>
            <a:pPr marL="514350" indent="-514350" eaLnBrk="1" fontAlgn="auto" hangingPunct="1">
              <a:spcAft>
                <a:spcPts val="0"/>
              </a:spcAft>
              <a:buFont typeface="Wingdings 2"/>
              <a:buNone/>
              <a:defRPr/>
            </a:pPr>
            <a:r>
              <a:rPr lang="en-CA" dirty="0" smtClean="0"/>
              <a:t>	Russia</a:t>
            </a:r>
          </a:p>
          <a:p>
            <a:pPr marL="514350" indent="-514350" eaLnBrk="1" fontAlgn="auto" hangingPunct="1">
              <a:spcAft>
                <a:spcPts val="0"/>
              </a:spcAft>
              <a:buFont typeface="Wingdings 2"/>
              <a:buNone/>
              <a:defRPr/>
            </a:pPr>
            <a:endParaRPr lang="en-CA" sz="2200" dirty="0" smtClean="0"/>
          </a:p>
          <a:p>
            <a:pPr marL="514350" indent="-514350" eaLnBrk="1" fontAlgn="auto" hangingPunct="1">
              <a:spcAft>
                <a:spcPts val="0"/>
              </a:spcAft>
              <a:buFont typeface="Wingdings 2"/>
              <a:buAutoNum type="arabicPeriod" startAt="2"/>
              <a:defRPr/>
            </a:pPr>
            <a:r>
              <a:rPr lang="en-CA" u="sng" dirty="0" smtClean="0"/>
              <a:t>The Triple Alliance – “The Central Powers”</a:t>
            </a:r>
            <a:r>
              <a:rPr lang="en-CA" dirty="0" smtClean="0"/>
              <a:t>: </a:t>
            </a:r>
          </a:p>
          <a:p>
            <a:pPr marL="514350" indent="-514350" eaLnBrk="1" fontAlgn="auto" hangingPunct="1">
              <a:spcAft>
                <a:spcPts val="0"/>
              </a:spcAft>
              <a:buFont typeface="Wingdings 2"/>
              <a:buNone/>
              <a:defRPr/>
            </a:pPr>
            <a:r>
              <a:rPr lang="en-CA" dirty="0" smtClean="0"/>
              <a:t>	Germany</a:t>
            </a:r>
          </a:p>
          <a:p>
            <a:pPr marL="514350" indent="-514350" eaLnBrk="1" fontAlgn="auto" hangingPunct="1">
              <a:spcAft>
                <a:spcPts val="0"/>
              </a:spcAft>
              <a:buFont typeface="Wingdings 2"/>
              <a:buNone/>
              <a:defRPr/>
            </a:pPr>
            <a:r>
              <a:rPr lang="en-CA" dirty="0" smtClean="0"/>
              <a:t>	Austria-Hungary</a:t>
            </a:r>
          </a:p>
          <a:p>
            <a:pPr marL="514350" indent="-514350" eaLnBrk="1" fontAlgn="auto" hangingPunct="1">
              <a:spcAft>
                <a:spcPts val="0"/>
              </a:spcAft>
              <a:buFont typeface="Wingdings 2"/>
              <a:buNone/>
              <a:defRPr/>
            </a:pPr>
            <a:r>
              <a:rPr lang="en-CA" dirty="0" smtClean="0"/>
              <a:t>	Italy</a:t>
            </a:r>
          </a:p>
          <a:p>
            <a:pPr marL="514350" indent="-514350" eaLnBrk="1" fontAlgn="auto" hangingPunct="1">
              <a:spcAft>
                <a:spcPts val="0"/>
              </a:spcAft>
              <a:buFont typeface="Wingdings 2"/>
              <a:buNone/>
              <a:defRPr/>
            </a:pPr>
            <a:r>
              <a:rPr lang="en-CA" dirty="0" smtClean="0"/>
              <a:t>	</a:t>
            </a:r>
          </a:p>
          <a:p>
            <a:pPr marL="514350" indent="-514350" eaLnBrk="1" fontAlgn="auto" hangingPunct="1">
              <a:spcAft>
                <a:spcPts val="0"/>
              </a:spcAft>
              <a:buFont typeface="Wingdings 2"/>
              <a:buNone/>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2">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nodeType="click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 calcmode="lin" valueType="num">
                                      <p:cBhvr>
                                        <p:cTn id="20"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22" dur="500"/>
                                        <p:tgtEl>
                                          <p:spTgt spid="2">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p:cTn id="2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2">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 calcmode="lin" valueType="num">
                                      <p:cBhvr>
                                        <p:cTn id="3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2">
                                            <p:txEl>
                                              <p:pRg st="3" end="3"/>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 calcmode="lin" valueType="num">
                                      <p:cBhvr>
                                        <p:cTn id="4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2">
                                            <p:txEl>
                                              <p:pRg st="4" end="4"/>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 calcmode="lin" valueType="num">
                                      <p:cBhvr>
                                        <p:cTn id="48"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2">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p:cTn id="5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57" dur="500"/>
                                        <p:tgtEl>
                                          <p:spTgt spid="2">
                                            <p:txEl>
                                              <p:pRg st="8" end="8"/>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0" fill="hold" nodeType="clickEffect">
                                  <p:stCondLst>
                                    <p:cond delay="0"/>
                                  </p:stCondLst>
                                  <p:childTnLst>
                                    <p:set>
                                      <p:cBhvr>
                                        <p:cTn id="61" dur="1" fill="hold">
                                          <p:stCondLst>
                                            <p:cond delay="0"/>
                                          </p:stCondLst>
                                        </p:cTn>
                                        <p:tgtEl>
                                          <p:spTgt spid="2">
                                            <p:txEl>
                                              <p:pRg st="9" end="9"/>
                                            </p:txEl>
                                          </p:spTgt>
                                        </p:tgtEl>
                                        <p:attrNameLst>
                                          <p:attrName>style.visibility</p:attrName>
                                        </p:attrNameLst>
                                      </p:cBhvr>
                                      <p:to>
                                        <p:strVal val="visible"/>
                                      </p:to>
                                    </p:set>
                                    <p:anim calcmode="lin" valueType="num">
                                      <p:cBhvr>
                                        <p:cTn id="62"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3"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64"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85728"/>
            <a:ext cx="8229600" cy="1214446"/>
          </a:xfrm>
        </p:spPr>
        <p:txBody>
          <a:bodyPr>
            <a:normAutofit/>
          </a:bodyPr>
          <a:lstStyle/>
          <a:p>
            <a:pPr algn="ctr" eaLnBrk="1" fontAlgn="auto" hangingPunct="1">
              <a:spcAft>
                <a:spcPts val="0"/>
              </a:spcAft>
              <a:defRPr/>
            </a:pPr>
            <a:r>
              <a:rPr lang="en-CA" dirty="0" smtClean="0">
                <a:solidFill>
                  <a:schemeClr val="tx1"/>
                </a:solidFill>
              </a:rPr>
              <a:t>Pre-WWI Map of Europe </a:t>
            </a:r>
            <a:br>
              <a:rPr lang="en-CA" dirty="0" smtClean="0">
                <a:solidFill>
                  <a:schemeClr val="tx1"/>
                </a:solidFill>
              </a:rPr>
            </a:br>
            <a:endParaRPr lang="en-CA" dirty="0">
              <a:solidFill>
                <a:schemeClr val="tx1"/>
              </a:solidFill>
            </a:endParaRPr>
          </a:p>
        </p:txBody>
      </p:sp>
      <p:sp>
        <p:nvSpPr>
          <p:cNvPr id="32769" name="Content Placeholder 1"/>
          <p:cNvSpPr>
            <a:spLocks noGrp="1"/>
          </p:cNvSpPr>
          <p:nvPr>
            <p:ph idx="1"/>
          </p:nvPr>
        </p:nvSpPr>
        <p:spPr/>
        <p:txBody>
          <a:bodyPr/>
          <a:lstStyle/>
          <a:p>
            <a:pPr eaLnBrk="1" hangingPunct="1">
              <a:buFont typeface="Wingdings 2" panose="05020102010507070707" pitchFamily="18" charset="2"/>
              <a:buNone/>
            </a:pPr>
            <a:r>
              <a:rPr lang="en-CA" smtClean="0"/>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699" y="892951"/>
            <a:ext cx="8038602" cy="547260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smtClean="0"/>
              <a:t>Learning goals:</a:t>
            </a:r>
            <a:endParaRPr/>
          </a:p>
        </p:txBody>
      </p:sp>
      <p:sp>
        <p:nvSpPr>
          <p:cNvPr id="6146" name="Content Placeholder 1"/>
          <p:cNvSpPr>
            <a:spLocks noGrp="1"/>
          </p:cNvSpPr>
          <p:nvPr>
            <p:ph idx="1"/>
          </p:nvPr>
        </p:nvSpPr>
        <p:spPr/>
        <p:txBody>
          <a:bodyPr/>
          <a:lstStyle/>
          <a:p>
            <a:pPr marL="0" indent="0">
              <a:buFont typeface="Wingdings 2" panose="05020102010507070707" pitchFamily="18" charset="2"/>
              <a:buNone/>
              <a:defRPr/>
            </a:pPr>
            <a:r>
              <a:rPr lang="en-US" i="1" dirty="0" smtClean="0"/>
              <a:t>By the end of this lesson, student will be able to:</a:t>
            </a:r>
          </a:p>
          <a:p>
            <a:pPr>
              <a:defRPr/>
            </a:pPr>
            <a:r>
              <a:rPr lang="en-US" i="1" dirty="0" smtClean="0"/>
              <a:t>identify the MAIN causes of World War I</a:t>
            </a:r>
          </a:p>
          <a:p>
            <a:pPr>
              <a:defRPr/>
            </a:pPr>
            <a:r>
              <a:rPr lang="en-US" i="1" dirty="0"/>
              <a:t>d</a:t>
            </a:r>
            <a:r>
              <a:rPr lang="en-US" i="1" dirty="0" smtClean="0"/>
              <a:t>istinguish between direct and indirect causes</a:t>
            </a:r>
          </a:p>
          <a:p>
            <a:pPr>
              <a:defRPr/>
            </a:pPr>
            <a:r>
              <a:rPr lang="en-US" i="1" dirty="0"/>
              <a:t>e</a:t>
            </a:r>
            <a:r>
              <a:rPr lang="en-US" i="1" dirty="0" smtClean="0"/>
              <a:t>xplain how international events affected Canada</a:t>
            </a:r>
          </a:p>
          <a:p>
            <a:pPr marL="0" indent="0">
              <a:buFont typeface="Wingdings 2" panose="05020102010507070707" pitchFamily="18" charset="2"/>
              <a:buNone/>
              <a:defRPr/>
            </a:pPr>
            <a:endParaRPr lang="en-US" i="1" dirty="0" smtClean="0"/>
          </a:p>
          <a:p>
            <a:pPr>
              <a:defRPr/>
            </a:pPr>
            <a:endParaRPr lang="en-US" i="1" dirty="0" smtClean="0"/>
          </a:p>
          <a:p>
            <a:pPr>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fontAlgn="auto" hangingPunct="1">
              <a:spcAft>
                <a:spcPts val="0"/>
              </a:spcAft>
              <a:defRPr/>
            </a:pPr>
            <a:r>
              <a:rPr lang="en-CA" smtClean="0">
                <a:solidFill>
                  <a:schemeClr val="tx1"/>
                </a:solidFill>
              </a:rPr>
              <a:t>A Comic Look at how Alliances work...</a:t>
            </a:r>
            <a:endParaRPr lang="en-CA">
              <a:solidFill>
                <a:schemeClr val="tx1"/>
              </a:solidFill>
            </a:endParaRPr>
          </a:p>
        </p:txBody>
      </p:sp>
      <p:pic>
        <p:nvPicPr>
          <p:cNvPr id="5" name="Content Placeholder 4" descr="Alliances.gif"/>
          <p:cNvPicPr>
            <a:picLocks noGrp="1" noChangeAspect="1"/>
          </p:cNvPicPr>
          <p:nvPr>
            <p:ph idx="1"/>
          </p:nvPr>
        </p:nvPicPr>
        <p:blipFill>
          <a:blip r:embed="rId2"/>
          <a:stretch>
            <a:fillRect/>
          </a:stretch>
        </p:blipFill>
        <p:spPr>
          <a:xfrm>
            <a:off x="571500" y="1428750"/>
            <a:ext cx="7786688" cy="4857750"/>
          </a:xfrm>
          <a:ln w="38100" cap="sq">
            <a:solidFill>
              <a:srgbClr val="000000"/>
            </a:solidFill>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lang="en-GB" smtClean="0">
                <a:ln>
                  <a:noFill/>
                </a:ln>
                <a:effectLst/>
              </a:rPr>
              <a:t>I = Imperialism</a:t>
            </a:r>
            <a:endParaRPr smtClean="0">
              <a:ln>
                <a:noFill/>
              </a:ln>
              <a:effectLst/>
            </a:endParaRPr>
          </a:p>
        </p:txBody>
      </p:sp>
      <p:sp>
        <p:nvSpPr>
          <p:cNvPr id="45059" name="Rectangle 3"/>
          <p:cNvSpPr>
            <a:spLocks noGrp="1"/>
          </p:cNvSpPr>
          <p:nvPr>
            <p:ph type="body" sz="half" idx="1"/>
          </p:nvPr>
        </p:nvSpPr>
        <p:spPr>
          <a:xfrm>
            <a:off x="457200" y="1447800"/>
            <a:ext cx="7931150" cy="4678363"/>
          </a:xfrm>
        </p:spPr>
        <p:txBody>
          <a:bodyPr/>
          <a:lstStyle/>
          <a:p>
            <a:pPr marL="342900" indent="-342900" eaLnBrk="1" hangingPunct="1"/>
            <a:r>
              <a:rPr lang="en-GB" sz="2400" smtClean="0"/>
              <a:t>At the turn of the century, all the great European powers were competing for colonies / territory.</a:t>
            </a:r>
          </a:p>
          <a:p>
            <a:pPr marL="342900" indent="-342900" eaLnBrk="1" hangingPunct="1"/>
            <a:r>
              <a:rPr lang="en-GB" sz="2400" smtClean="0"/>
              <a:t>Germany was a relatively new country and began to look for its own colonies to control.  </a:t>
            </a:r>
          </a:p>
          <a:p>
            <a:pPr marL="342900" indent="-342900" eaLnBrk="1" hangingPunct="1"/>
            <a:r>
              <a:rPr lang="en-GB" sz="2400" smtClean="0"/>
              <a:t>The British, French, and Russians all feared German aggression toward their colonies, creating major tension among the countries.</a:t>
            </a:r>
            <a:endParaRPr lang="en-US" sz="2400" smtClean="0"/>
          </a:p>
        </p:txBody>
      </p:sp>
      <p:pic>
        <p:nvPicPr>
          <p:cNvPr id="45060"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79388" y="1412875"/>
            <a:ext cx="8778875" cy="4457700"/>
          </a:xfrm>
        </p:spPr>
      </p:pic>
      <p:sp>
        <p:nvSpPr>
          <p:cNvPr id="45062" name="Text Box 6"/>
          <p:cNvSpPr txBox="1">
            <a:spLocks noChangeArrowheads="1"/>
          </p:cNvSpPr>
          <p:nvPr/>
        </p:nvSpPr>
        <p:spPr bwMode="auto">
          <a:xfrm>
            <a:off x="2411413" y="5229225"/>
            <a:ext cx="41767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CA">
                <a:solidFill>
                  <a:schemeClr val="bg1"/>
                </a:solidFill>
              </a:rPr>
              <a:t>THE BRITISH EMPIRE c.1900</a:t>
            </a:r>
          </a:p>
        </p:txBody>
      </p:sp>
      <p:sp>
        <p:nvSpPr>
          <p:cNvPr id="45063" name="AutoShape 7"/>
          <p:cNvSpPr>
            <a:spLocks noChangeArrowheads="1"/>
          </p:cNvSpPr>
          <p:nvPr/>
        </p:nvSpPr>
        <p:spPr bwMode="auto">
          <a:xfrm>
            <a:off x="971550" y="3644900"/>
            <a:ext cx="7273925" cy="1368425"/>
          </a:xfrm>
          <a:prstGeom prst="horizontalScroll">
            <a:avLst>
              <a:gd name="adj" fmla="val 12500"/>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CA"/>
              <a:t>“</a:t>
            </a:r>
            <a:r>
              <a:rPr lang="en-CA">
                <a:latin typeface="Antique Olive Compact" panose="020B0904030504030204" pitchFamily="34" charset="0"/>
              </a:rPr>
              <a:t>The sun never sets on the British Empire .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0-#ppt_w/2"/>
                                          </p:val>
                                        </p:tav>
                                        <p:tav tm="100000">
                                          <p:val>
                                            <p:strVal val="#ppt_x"/>
                                          </p:val>
                                        </p:tav>
                                      </p:tavLst>
                                    </p:anim>
                                    <p:anim calcmode="lin" valueType="num">
                                      <p:cBhvr additive="base">
                                        <p:cTn id="8" dur="500" fill="hold"/>
                                        <p:tgtEl>
                                          <p:spTgt spid="450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5062"/>
                                        </p:tgtEl>
                                        <p:attrNameLst>
                                          <p:attrName>style.visibility</p:attrName>
                                        </p:attrNameLst>
                                      </p:cBhvr>
                                      <p:to>
                                        <p:strVal val="visible"/>
                                      </p:to>
                                    </p:set>
                                    <p:animEffect transition="in" filter="dissolve">
                                      <p:cBhvr>
                                        <p:cTn id="13" dur="500"/>
                                        <p:tgtEl>
                                          <p:spTgt spid="4506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5063"/>
                                        </p:tgtEl>
                                        <p:attrNameLst>
                                          <p:attrName>style.visibility</p:attrName>
                                        </p:attrNameLst>
                                      </p:cBhvr>
                                      <p:to>
                                        <p:strVal val="visible"/>
                                      </p:to>
                                    </p:set>
                                    <p:animEffect transition="in" filter="circle(in)">
                                      <p:cBhvr>
                                        <p:cTn id="18" dur="2000"/>
                                        <p:tgtEl>
                                          <p:spTgt spid="4506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xit" presetSubtype="0" fill="hold" grpId="1" nodeType="clickEffect">
                                  <p:stCondLst>
                                    <p:cond delay="0"/>
                                  </p:stCondLst>
                                  <p:childTnLst>
                                    <p:animEffect transition="out" filter="dissolve">
                                      <p:cBhvr>
                                        <p:cTn id="22" dur="500"/>
                                        <p:tgtEl>
                                          <p:spTgt spid="45063"/>
                                        </p:tgtEl>
                                      </p:cBhvr>
                                    </p:animEffect>
                                    <p:set>
                                      <p:cBhvr>
                                        <p:cTn id="23" dur="1" fill="hold">
                                          <p:stCondLst>
                                            <p:cond delay="499"/>
                                          </p:stCondLst>
                                        </p:cTn>
                                        <p:tgtEl>
                                          <p:spTgt spid="45063"/>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xit" presetSubtype="0" fill="hold" grpId="1" nodeType="clickEffect">
                                  <p:stCondLst>
                                    <p:cond delay="0"/>
                                  </p:stCondLst>
                                  <p:childTnLst>
                                    <p:animEffect transition="out" filter="dissolve">
                                      <p:cBhvr>
                                        <p:cTn id="27" dur="500"/>
                                        <p:tgtEl>
                                          <p:spTgt spid="45062"/>
                                        </p:tgtEl>
                                      </p:cBhvr>
                                    </p:animEffect>
                                    <p:set>
                                      <p:cBhvr>
                                        <p:cTn id="28" dur="1" fill="hold">
                                          <p:stCondLst>
                                            <p:cond delay="499"/>
                                          </p:stCondLst>
                                        </p:cTn>
                                        <p:tgtEl>
                                          <p:spTgt spid="45062"/>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xit" presetSubtype="0" fill="hold" nodeType="clickEffect">
                                  <p:stCondLst>
                                    <p:cond delay="0"/>
                                  </p:stCondLst>
                                  <p:childTnLst>
                                    <p:animEffect transition="out" filter="dissolve">
                                      <p:cBhvr>
                                        <p:cTn id="32" dur="500"/>
                                        <p:tgtEl>
                                          <p:spTgt spid="45060"/>
                                        </p:tgtEl>
                                      </p:cBhvr>
                                    </p:animEffect>
                                    <p:set>
                                      <p:cBhvr>
                                        <p:cTn id="33" dur="1" fill="hold">
                                          <p:stCondLst>
                                            <p:cond delay="499"/>
                                          </p:stCondLst>
                                        </p:cTn>
                                        <p:tgtEl>
                                          <p:spTgt spid="45060"/>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5059">
                                            <p:txEl>
                                              <p:pRg st="0" end="0"/>
                                            </p:txEl>
                                          </p:spTgt>
                                        </p:tgtEl>
                                        <p:attrNameLst>
                                          <p:attrName>style.visibility</p:attrName>
                                        </p:attrNameLst>
                                      </p:cBhvr>
                                      <p:to>
                                        <p:strVal val="visible"/>
                                      </p:to>
                                    </p:set>
                                    <p:anim calcmode="lin" valueType="num">
                                      <p:cBhvr additive="base">
                                        <p:cTn id="38"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45059">
                                            <p:txEl>
                                              <p:pRg st="1" end="1"/>
                                            </p:txEl>
                                          </p:spTgt>
                                        </p:tgtEl>
                                        <p:attrNameLst>
                                          <p:attrName>style.visibility</p:attrName>
                                        </p:attrNameLst>
                                      </p:cBhvr>
                                      <p:to>
                                        <p:strVal val="visible"/>
                                      </p:to>
                                    </p:set>
                                    <p:anim calcmode="lin" valueType="num">
                                      <p:cBhvr additive="base">
                                        <p:cTn id="44"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nodeType="clickEffect">
                                  <p:stCondLst>
                                    <p:cond delay="0"/>
                                  </p:stCondLst>
                                  <p:childTnLst>
                                    <p:set>
                                      <p:cBhvr>
                                        <p:cTn id="49" dur="1" fill="hold">
                                          <p:stCondLst>
                                            <p:cond delay="0"/>
                                          </p:stCondLst>
                                        </p:cTn>
                                        <p:tgtEl>
                                          <p:spTgt spid="45059">
                                            <p:txEl>
                                              <p:pRg st="2" end="2"/>
                                            </p:txEl>
                                          </p:spTgt>
                                        </p:tgtEl>
                                        <p:attrNameLst>
                                          <p:attrName>style.visibility</p:attrName>
                                        </p:attrNameLst>
                                      </p:cBhvr>
                                      <p:to>
                                        <p:strVal val="visible"/>
                                      </p:to>
                                    </p:set>
                                    <p:anim calcmode="lin" valueType="num">
                                      <p:cBhvr additive="base">
                                        <p:cTn id="50"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autoUpdateAnimBg="0"/>
      <p:bldP spid="45059" grpId="0" build="allAtOnce" autoUpdateAnimBg="0"/>
      <p:bldP spid="45062" grpId="0"/>
      <p:bldP spid="45062" grpId="1"/>
      <p:bldP spid="45063" grpId="0" animBg="1"/>
      <p:bldP spid="45063" grpId="1"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lang="en-GB" smtClean="0">
                <a:ln>
                  <a:noFill/>
                </a:ln>
                <a:effectLst/>
              </a:rPr>
              <a:t>N = Nationalism</a:t>
            </a:r>
            <a:endParaRPr smtClean="0">
              <a:ln>
                <a:noFill/>
              </a:ln>
              <a:effectLst/>
            </a:endParaRPr>
          </a:p>
        </p:txBody>
      </p:sp>
      <p:sp>
        <p:nvSpPr>
          <p:cNvPr id="47107" name="Rectangle 3"/>
          <p:cNvSpPr>
            <a:spLocks noGrp="1"/>
          </p:cNvSpPr>
          <p:nvPr>
            <p:ph idx="1"/>
          </p:nvPr>
        </p:nvSpPr>
        <p:spPr>
          <a:xfrm>
            <a:off x="457200" y="1447800"/>
            <a:ext cx="8229600" cy="4678363"/>
          </a:xfrm>
        </p:spPr>
        <p:txBody>
          <a:bodyPr/>
          <a:lstStyle/>
          <a:p>
            <a:pPr marL="342900" indent="-342900" eaLnBrk="1" hangingPunct="1">
              <a:buFont typeface="Wingdings 2" panose="05020102010507070707" pitchFamily="18" charset="2"/>
              <a:buNone/>
            </a:pPr>
            <a:endParaRPr lang="en-GB" dirty="0" smtClean="0"/>
          </a:p>
          <a:p>
            <a:pPr marL="342900" indent="-342900" eaLnBrk="1" hangingPunct="1"/>
            <a:r>
              <a:rPr lang="en-GB" sz="2800" dirty="0" smtClean="0"/>
              <a:t>Nationalism combined with imperialism to fuel the European race for overseas colonies. These colonies would bring the mother country </a:t>
            </a:r>
            <a:r>
              <a:rPr lang="en-GB" sz="2800" b="1" dirty="0" smtClean="0"/>
              <a:t>great economic wealth, military power, and national pride</a:t>
            </a:r>
            <a:r>
              <a:rPr lang="en-GB" sz="2800" dirty="0" smtClean="0"/>
              <a:t>.</a:t>
            </a:r>
          </a:p>
          <a:p>
            <a:pPr marL="342900" indent="-342900" eaLnBrk="1" hangingPunct="1"/>
            <a:r>
              <a:rPr lang="en-GB" sz="2800" dirty="0" smtClean="0"/>
              <a:t>Countries with highly nationalistic populations could </a:t>
            </a:r>
            <a:r>
              <a:rPr lang="en-GB" sz="2800" b="1" dirty="0" smtClean="0"/>
              <a:t>easily raise their military </a:t>
            </a:r>
            <a:r>
              <a:rPr lang="en-GB" sz="2800" dirty="0" smtClean="0"/>
              <a:t>and prepare for war.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0-#ppt_w/2"/>
                                          </p:val>
                                        </p:tav>
                                        <p:tav tm="100000">
                                          <p:val>
                                            <p:strVal val="#ppt_x"/>
                                          </p:val>
                                        </p:tav>
                                      </p:tavLst>
                                    </p:anim>
                                    <p:anim calcmode="lin" valueType="num">
                                      <p:cBhvr additive="base">
                                        <p:cTn id="8" dur="500" fill="hold"/>
                                        <p:tgtEl>
                                          <p:spTgt spid="471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3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4" dur="3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iterate type="wd">
                                    <p:tmPct val="100000"/>
                                  </p:iterate>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3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20" dur="3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nimBg="1" autoUpdateAnimBg="0"/>
      <p:bldP spid="4710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smtClean="0"/>
              <a:t>The </a:t>
            </a:r>
            <a:r>
              <a:t>s</a:t>
            </a:r>
            <a:r>
              <a:rPr smtClean="0"/>
              <a:t>park that started the War</a:t>
            </a:r>
            <a:endParaRPr/>
          </a:p>
        </p:txBody>
      </p:sp>
      <p:sp>
        <p:nvSpPr>
          <p:cNvPr id="2" name="Subtitle 1"/>
          <p:cNvSpPr>
            <a:spLocks noGrp="1"/>
          </p:cNvSpPr>
          <p:nvPr>
            <p:ph type="body" idx="1"/>
          </p:nvPr>
        </p:nvSpPr>
        <p:spPr/>
        <p:txBody>
          <a:bodyPr/>
          <a:lstStyle/>
          <a:p>
            <a:pPr eaLnBrk="1" hangingPunct="1">
              <a:defRPr/>
            </a:pPr>
            <a:r>
              <a:rPr lang="en-US" sz="3200" dirty="0" smtClean="0"/>
              <a:t>Part III</a:t>
            </a: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lang="en-GB" smtClean="0">
                <a:ln>
                  <a:noFill/>
                </a:ln>
                <a:effectLst/>
              </a:rPr>
              <a:t>The Assassination…June 28</a:t>
            </a:r>
            <a:r>
              <a:rPr lang="en-GB" baseline="30000" smtClean="0">
                <a:ln>
                  <a:noFill/>
                </a:ln>
                <a:effectLst/>
              </a:rPr>
              <a:t>th</a:t>
            </a:r>
            <a:r>
              <a:rPr lang="en-GB" smtClean="0">
                <a:ln>
                  <a:noFill/>
                </a:ln>
                <a:effectLst/>
              </a:rPr>
              <a:t>, 1914</a:t>
            </a:r>
            <a:endParaRPr smtClean="0">
              <a:ln>
                <a:noFill/>
              </a:ln>
              <a:effectLst/>
            </a:endParaRPr>
          </a:p>
        </p:txBody>
      </p:sp>
      <p:sp>
        <p:nvSpPr>
          <p:cNvPr id="49155" name="Rectangle 3"/>
          <p:cNvSpPr>
            <a:spLocks noGrp="1"/>
          </p:cNvSpPr>
          <p:nvPr>
            <p:ph idx="1"/>
          </p:nvPr>
        </p:nvSpPr>
        <p:spPr>
          <a:xfrm>
            <a:off x="457200" y="1628775"/>
            <a:ext cx="4032250" cy="4497388"/>
          </a:xfrm>
        </p:spPr>
        <p:txBody>
          <a:bodyPr/>
          <a:lstStyle/>
          <a:p>
            <a:pPr marL="342900" indent="-342900" eaLnBrk="1" hangingPunct="1">
              <a:lnSpc>
                <a:spcPct val="90000"/>
              </a:lnSpc>
            </a:pPr>
            <a:r>
              <a:rPr lang="en-GB" sz="2400" smtClean="0"/>
              <a:t>Heir to Austrian (German ally) throne </a:t>
            </a:r>
            <a:r>
              <a:rPr lang="en-GB" sz="2400" b="1" smtClean="0"/>
              <a:t>Franz Ferdinand </a:t>
            </a:r>
            <a:r>
              <a:rPr lang="en-GB" sz="2400" smtClean="0"/>
              <a:t>visits Serbia.</a:t>
            </a:r>
          </a:p>
          <a:p>
            <a:pPr marL="342900" indent="-342900" eaLnBrk="1" hangingPunct="1">
              <a:lnSpc>
                <a:spcPct val="90000"/>
              </a:lnSpc>
            </a:pPr>
            <a:r>
              <a:rPr lang="en-GB" sz="2400" smtClean="0"/>
              <a:t>Serbia is unhappy about being forced into the Austro-Hungarian empire</a:t>
            </a:r>
          </a:p>
          <a:p>
            <a:pPr marL="342900" indent="-342900" eaLnBrk="1" hangingPunct="1">
              <a:lnSpc>
                <a:spcPct val="90000"/>
              </a:lnSpc>
            </a:pPr>
            <a:r>
              <a:rPr lang="en-GB" sz="2400" smtClean="0"/>
              <a:t>Members of a Serbian terrorist group called the </a:t>
            </a:r>
            <a:r>
              <a:rPr lang="en-GB" sz="2400" b="1" smtClean="0"/>
              <a:t>Black Hand </a:t>
            </a:r>
            <a:r>
              <a:rPr lang="en-GB" sz="2400" smtClean="0"/>
              <a:t>are plotting an attack…</a:t>
            </a:r>
          </a:p>
          <a:p>
            <a:pPr marL="342900" indent="-342900" eaLnBrk="1" hangingPunct="1">
              <a:lnSpc>
                <a:spcPct val="90000"/>
              </a:lnSpc>
            </a:pPr>
            <a:endParaRPr lang="en-US" sz="2400" smtClean="0"/>
          </a:p>
        </p:txBody>
      </p:sp>
      <p:pic>
        <p:nvPicPr>
          <p:cNvPr id="49156" name="Picture 4" descr="FRANZ FERD"/>
          <p:cNvPicPr>
            <a:picLocks noChangeAspect="1" noChangeArrowheads="1"/>
          </p:cNvPicPr>
          <p:nvPr/>
        </p:nvPicPr>
        <p:blipFill>
          <a:blip r:embed="rId3"/>
          <a:srcRect/>
          <a:stretch>
            <a:fillRect/>
          </a:stretch>
        </p:blipFill>
        <p:spPr bwMode="auto">
          <a:xfrm>
            <a:off x="4891088" y="1447800"/>
            <a:ext cx="3017837" cy="26908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pic>
        <p:nvPicPr>
          <p:cNvPr id="49157" name="Picture 5" descr="the-seal-of-the-Black-Hand"/>
          <p:cNvPicPr>
            <a:picLocks noChangeAspect="1" noChangeArrowheads="1"/>
          </p:cNvPicPr>
          <p:nvPr/>
        </p:nvPicPr>
        <p:blipFill>
          <a:blip r:embed="rId4"/>
          <a:srcRect/>
          <a:stretch>
            <a:fillRect/>
          </a:stretch>
        </p:blipFill>
        <p:spPr bwMode="auto">
          <a:xfrm>
            <a:off x="6194425" y="4330700"/>
            <a:ext cx="1714500" cy="1703388"/>
          </a:xfrm>
          <a:prstGeom prst="rect">
            <a:avLst/>
          </a:prstGeom>
          <a:ln>
            <a:noFill/>
          </a:ln>
          <a:effectLst>
            <a:outerShdw blurRad="292100" dist="139700" dir="2700000" algn="tl" rotWithShape="0">
              <a:srgbClr val="333333">
                <a:alpha val="65000"/>
              </a:srgbClr>
            </a:outerShdw>
          </a:effectLst>
          <a:extLst/>
        </p:spPr>
      </p:pic>
      <p:sp>
        <p:nvSpPr>
          <p:cNvPr id="49158" name="Text Box 6"/>
          <p:cNvSpPr txBox="1">
            <a:spLocks noChangeArrowheads="1"/>
          </p:cNvSpPr>
          <p:nvPr/>
        </p:nvSpPr>
        <p:spPr bwMode="auto">
          <a:xfrm>
            <a:off x="4548188" y="4724400"/>
            <a:ext cx="13874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b="1">
                <a:solidFill>
                  <a:schemeClr val="bg1"/>
                </a:solidFill>
                <a:latin typeface="SimHei" panose="02010609060101010101" pitchFamily="49" charset="-122"/>
                <a:ea typeface="SimHei" panose="02010609060101010101" pitchFamily="49" charset="-122"/>
              </a:rPr>
              <a:t>Seal of the Black Hand group</a:t>
            </a:r>
            <a:endParaRPr lang="en-US" b="1">
              <a:solidFill>
                <a:schemeClr val="bg1"/>
              </a:solidFill>
              <a:latin typeface="SimHei" panose="02010609060101010101" pitchFamily="49" charset="-122"/>
              <a:ea typeface="SimHei"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0-#ppt_w/2"/>
                                          </p:val>
                                        </p:tav>
                                        <p:tav tm="100000">
                                          <p:val>
                                            <p:strVal val="#ppt_x"/>
                                          </p:val>
                                        </p:tav>
                                      </p:tavLst>
                                    </p:anim>
                                    <p:anim calcmode="lin" valueType="num">
                                      <p:cBhvr additive="base">
                                        <p:cTn id="8" dur="500" fill="hold"/>
                                        <p:tgtEl>
                                          <p:spTgt spid="491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nodeType="clickEffect">
                                  <p:stCondLst>
                                    <p:cond delay="0"/>
                                  </p:stCondLst>
                                  <p:childTnLst>
                                    <p:set>
                                      <p:cBhvr>
                                        <p:cTn id="12" dur="1" fill="hold">
                                          <p:stCondLst>
                                            <p:cond delay="0"/>
                                          </p:stCondLst>
                                        </p:cTn>
                                        <p:tgtEl>
                                          <p:spTgt spid="49156"/>
                                        </p:tgtEl>
                                        <p:attrNameLst>
                                          <p:attrName>style.visibility</p:attrName>
                                        </p:attrNameLst>
                                      </p:cBhvr>
                                      <p:to>
                                        <p:strVal val="visible"/>
                                      </p:to>
                                    </p:set>
                                    <p:animEffect transition="in" filter="randombar(horizontal)">
                                      <p:cBhvr>
                                        <p:cTn id="13" dur="500"/>
                                        <p:tgtEl>
                                          <p:spTgt spid="4915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iterate type="wd">
                                    <p:tmPct val="100000"/>
                                  </p:iterate>
                                  <p:childTnLst>
                                    <p:set>
                                      <p:cBhvr>
                                        <p:cTn id="17" dur="1" fill="hold">
                                          <p:stCondLst>
                                            <p:cond delay="0"/>
                                          </p:stCondLst>
                                        </p:cTn>
                                        <p:tgtEl>
                                          <p:spTgt spid="49155">
                                            <p:txEl>
                                              <p:pRg st="0" end="0"/>
                                            </p:txEl>
                                          </p:spTgt>
                                        </p:tgtEl>
                                        <p:attrNameLst>
                                          <p:attrName>style.visibility</p:attrName>
                                        </p:attrNameLst>
                                      </p:cBhvr>
                                      <p:to>
                                        <p:strVal val="visible"/>
                                      </p:to>
                                    </p:set>
                                    <p:anim calcmode="lin" valueType="num">
                                      <p:cBhvr additive="base">
                                        <p:cTn id="18" dur="3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19" dur="3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iterate type="wd">
                                    <p:tmPct val="100000"/>
                                  </p:iterate>
                                  <p:childTnLst>
                                    <p:set>
                                      <p:cBhvr>
                                        <p:cTn id="23" dur="1" fill="hold">
                                          <p:stCondLst>
                                            <p:cond delay="0"/>
                                          </p:stCondLst>
                                        </p:cTn>
                                        <p:tgtEl>
                                          <p:spTgt spid="49155">
                                            <p:txEl>
                                              <p:pRg st="1" end="1"/>
                                            </p:txEl>
                                          </p:spTgt>
                                        </p:tgtEl>
                                        <p:attrNameLst>
                                          <p:attrName>style.visibility</p:attrName>
                                        </p:attrNameLst>
                                      </p:cBhvr>
                                      <p:to>
                                        <p:strVal val="visible"/>
                                      </p:to>
                                    </p:set>
                                    <p:anim calcmode="lin" valueType="num">
                                      <p:cBhvr additive="base">
                                        <p:cTn id="24" dur="3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25" dur="3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iterate type="wd">
                                    <p:tmPct val="100000"/>
                                  </p:iterate>
                                  <p:childTnLst>
                                    <p:set>
                                      <p:cBhvr>
                                        <p:cTn id="29" dur="1" fill="hold">
                                          <p:stCondLst>
                                            <p:cond delay="0"/>
                                          </p:stCondLst>
                                        </p:cTn>
                                        <p:tgtEl>
                                          <p:spTgt spid="49155">
                                            <p:txEl>
                                              <p:pRg st="2" end="2"/>
                                            </p:txEl>
                                          </p:spTgt>
                                        </p:tgtEl>
                                        <p:attrNameLst>
                                          <p:attrName>style.visibility</p:attrName>
                                        </p:attrNameLst>
                                      </p:cBhvr>
                                      <p:to>
                                        <p:strVal val="visible"/>
                                      </p:to>
                                    </p:set>
                                    <p:anim calcmode="lin" valueType="num">
                                      <p:cBhvr additive="base">
                                        <p:cTn id="30" dur="3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31" dur="3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49157"/>
                                        </p:tgtEl>
                                        <p:attrNameLst>
                                          <p:attrName>style.visibility</p:attrName>
                                        </p:attrNameLst>
                                      </p:cBhvr>
                                      <p:to>
                                        <p:strVal val="visible"/>
                                      </p:to>
                                    </p:set>
                                    <p:animEffect transition="in" filter="dissolve">
                                      <p:cBhvr>
                                        <p:cTn id="36" dur="500"/>
                                        <p:tgtEl>
                                          <p:spTgt spid="49157"/>
                                        </p:tgtEl>
                                      </p:cBhvr>
                                    </p:animEffect>
                                  </p:childTnLst>
                                  <p:subTnLst>
                                    <p:audio>
                                      <p:cMediaNode>
                                        <p:cTn display="0" masterRel="sameClick">
                                          <p:stCondLst>
                                            <p:cond evt="begin" delay="0">
                                              <p:tn val="34"/>
                                            </p:cond>
                                          </p:stCondLst>
                                          <p:endCondLst>
                                            <p:cond evt="onStopAudio" delay="0">
                                              <p:tgtEl>
                                                <p:sldTgt/>
                                              </p:tgtEl>
                                            </p:cond>
                                          </p:endCondLst>
                                        </p:cTn>
                                        <p:tgtEl>
                                          <p:sndTgt r:embed="rId2" name="gunshot.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6" fill="hold" grpId="0" nodeType="clickEffect">
                                  <p:stCondLst>
                                    <p:cond delay="0"/>
                                  </p:stCondLst>
                                  <p:iterate type="wd">
                                    <p:tmPct val="100000"/>
                                  </p:iterate>
                                  <p:childTnLst>
                                    <p:set>
                                      <p:cBhvr>
                                        <p:cTn id="40" dur="1" fill="hold">
                                          <p:stCondLst>
                                            <p:cond delay="0"/>
                                          </p:stCondLst>
                                        </p:cTn>
                                        <p:tgtEl>
                                          <p:spTgt spid="49158"/>
                                        </p:tgtEl>
                                        <p:attrNameLst>
                                          <p:attrName>style.visibility</p:attrName>
                                        </p:attrNameLst>
                                      </p:cBhvr>
                                      <p:to>
                                        <p:strVal val="visible"/>
                                      </p:to>
                                    </p:set>
                                    <p:anim calcmode="lin" valueType="num">
                                      <p:cBhvr additive="base">
                                        <p:cTn id="41" dur="300" fill="hold"/>
                                        <p:tgtEl>
                                          <p:spTgt spid="49158"/>
                                        </p:tgtEl>
                                        <p:attrNameLst>
                                          <p:attrName>ppt_x</p:attrName>
                                        </p:attrNameLst>
                                      </p:cBhvr>
                                      <p:tavLst>
                                        <p:tav tm="0">
                                          <p:val>
                                            <p:strVal val="1+#ppt_w/2"/>
                                          </p:val>
                                        </p:tav>
                                        <p:tav tm="100000">
                                          <p:val>
                                            <p:strVal val="#ppt_x"/>
                                          </p:val>
                                        </p:tav>
                                      </p:tavLst>
                                    </p:anim>
                                    <p:anim calcmode="lin" valueType="num">
                                      <p:cBhvr additive="base">
                                        <p:cTn id="42" dur="300" fill="hold"/>
                                        <p:tgtEl>
                                          <p:spTgt spid="49158"/>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nodeType="clickEffect">
                                  <p:stCondLst>
                                    <p:cond delay="0"/>
                                  </p:stCondLst>
                                  <p:iterate type="wd">
                                    <p:tmPct val="50000"/>
                                  </p:iterate>
                                  <p:childTnLst>
                                    <p:set>
                                      <p:cBhvr>
                                        <p:cTn id="46" dur="1" fill="hold">
                                          <p:stCondLst>
                                            <p:cond delay="0"/>
                                          </p:stCondLst>
                                        </p:cTn>
                                        <p:tgtEl>
                                          <p:spTgt spid="49155">
                                            <p:txEl>
                                              <p:pRg st="0" end="0"/>
                                            </p:txEl>
                                          </p:spTgt>
                                        </p:tgtEl>
                                        <p:attrNameLst>
                                          <p:attrName>style.visibility</p:attrName>
                                        </p:attrNameLst>
                                      </p:cBhvr>
                                      <p:to>
                                        <p:strVal val="visible"/>
                                      </p:to>
                                    </p:set>
                                    <p:anim calcmode="discrete" valueType="clr">
                                      <p:cBhvr override="childStyle">
                                        <p:cTn id="47" dur="80"/>
                                        <p:tgtEl>
                                          <p:spTgt spid="4915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49155">
                                            <p:txEl>
                                              <p:pRg st="0" end="0"/>
                                            </p:txEl>
                                          </p:spTgt>
                                        </p:tgtEl>
                                        <p:attrNameLst>
                                          <p:attrName>fillcolor</p:attrName>
                                        </p:attrNameLst>
                                      </p:cBhvr>
                                      <p:tavLst>
                                        <p:tav tm="0">
                                          <p:val>
                                            <p:clrVal>
                                              <a:schemeClr val="accent2"/>
                                            </p:clrVal>
                                          </p:val>
                                        </p:tav>
                                        <p:tav tm="50000">
                                          <p:val>
                                            <p:clrVal>
                                              <a:schemeClr val="hlink"/>
                                            </p:clrVal>
                                          </p:val>
                                        </p:tav>
                                      </p:tavLst>
                                    </p:anim>
                                    <p:set>
                                      <p:cBhvr>
                                        <p:cTn id="49" dur="80"/>
                                        <p:tgtEl>
                                          <p:spTgt spid="49155">
                                            <p:txEl>
                                              <p:pRg st="0" end="0"/>
                                            </p:txEl>
                                          </p:spTgt>
                                        </p:tgtEl>
                                        <p:attrNameLst>
                                          <p:attrName>fill.type</p:attrName>
                                        </p:attrNameLst>
                                      </p:cBhvr>
                                      <p:to>
                                        <p:strVal val="solid"/>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7" presetClass="entr" presetSubtype="0" fill="hold" nodeType="clickEffect">
                                  <p:stCondLst>
                                    <p:cond delay="0"/>
                                  </p:stCondLst>
                                  <p:iterate type="wd">
                                    <p:tmPct val="50000"/>
                                  </p:iterate>
                                  <p:childTnLst>
                                    <p:set>
                                      <p:cBhvr>
                                        <p:cTn id="53" dur="1" fill="hold">
                                          <p:stCondLst>
                                            <p:cond delay="0"/>
                                          </p:stCondLst>
                                        </p:cTn>
                                        <p:tgtEl>
                                          <p:spTgt spid="49155">
                                            <p:txEl>
                                              <p:pRg st="1" end="1"/>
                                            </p:txEl>
                                          </p:spTgt>
                                        </p:tgtEl>
                                        <p:attrNameLst>
                                          <p:attrName>style.visibility</p:attrName>
                                        </p:attrNameLst>
                                      </p:cBhvr>
                                      <p:to>
                                        <p:strVal val="visible"/>
                                      </p:to>
                                    </p:set>
                                    <p:anim calcmode="discrete" valueType="clr">
                                      <p:cBhvr override="childStyle">
                                        <p:cTn id="54" dur="80"/>
                                        <p:tgtEl>
                                          <p:spTgt spid="4915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49155">
                                            <p:txEl>
                                              <p:pRg st="1" end="1"/>
                                            </p:txEl>
                                          </p:spTgt>
                                        </p:tgtEl>
                                        <p:attrNameLst>
                                          <p:attrName>fillcolor</p:attrName>
                                        </p:attrNameLst>
                                      </p:cBhvr>
                                      <p:tavLst>
                                        <p:tav tm="0">
                                          <p:val>
                                            <p:clrVal>
                                              <a:schemeClr val="accent2"/>
                                            </p:clrVal>
                                          </p:val>
                                        </p:tav>
                                        <p:tav tm="50000">
                                          <p:val>
                                            <p:clrVal>
                                              <a:schemeClr val="hlink"/>
                                            </p:clrVal>
                                          </p:val>
                                        </p:tav>
                                      </p:tavLst>
                                    </p:anim>
                                    <p:set>
                                      <p:cBhvr>
                                        <p:cTn id="56" dur="80"/>
                                        <p:tgtEl>
                                          <p:spTgt spid="49155">
                                            <p:txEl>
                                              <p:pRg st="1" end="1"/>
                                            </p:txEl>
                                          </p:spTgt>
                                        </p:tgtEl>
                                        <p:attrNameLst>
                                          <p:attrName>fill.type</p:attrName>
                                        </p:attrNameLst>
                                      </p:cBhvr>
                                      <p:to>
                                        <p:strVal val="solid"/>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27" presetClass="entr" presetSubtype="0" fill="hold" nodeType="clickEffect">
                                  <p:stCondLst>
                                    <p:cond delay="0"/>
                                  </p:stCondLst>
                                  <p:iterate type="wd">
                                    <p:tmPct val="50000"/>
                                  </p:iterate>
                                  <p:childTnLst>
                                    <p:set>
                                      <p:cBhvr>
                                        <p:cTn id="60" dur="1" fill="hold">
                                          <p:stCondLst>
                                            <p:cond delay="0"/>
                                          </p:stCondLst>
                                        </p:cTn>
                                        <p:tgtEl>
                                          <p:spTgt spid="49155">
                                            <p:txEl>
                                              <p:pRg st="2" end="2"/>
                                            </p:txEl>
                                          </p:spTgt>
                                        </p:tgtEl>
                                        <p:attrNameLst>
                                          <p:attrName>style.visibility</p:attrName>
                                        </p:attrNameLst>
                                      </p:cBhvr>
                                      <p:to>
                                        <p:strVal val="visible"/>
                                      </p:to>
                                    </p:set>
                                    <p:anim calcmode="discrete" valueType="clr">
                                      <p:cBhvr override="childStyle">
                                        <p:cTn id="61" dur="80"/>
                                        <p:tgtEl>
                                          <p:spTgt spid="4915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49155">
                                            <p:txEl>
                                              <p:pRg st="2" end="2"/>
                                            </p:txEl>
                                          </p:spTgt>
                                        </p:tgtEl>
                                        <p:attrNameLst>
                                          <p:attrName>fillcolor</p:attrName>
                                        </p:attrNameLst>
                                      </p:cBhvr>
                                      <p:tavLst>
                                        <p:tav tm="0">
                                          <p:val>
                                            <p:clrVal>
                                              <a:schemeClr val="accent2"/>
                                            </p:clrVal>
                                          </p:val>
                                        </p:tav>
                                        <p:tav tm="50000">
                                          <p:val>
                                            <p:clrVal>
                                              <a:schemeClr val="hlink"/>
                                            </p:clrVal>
                                          </p:val>
                                        </p:tav>
                                      </p:tavLst>
                                    </p:anim>
                                    <p:set>
                                      <p:cBhvr>
                                        <p:cTn id="63" dur="80"/>
                                        <p:tgtEl>
                                          <p:spTgt spid="4915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nimBg="1" autoUpdateAnimBg="0"/>
      <p:bldP spid="49155" grpId="0" build="p" autoUpdateAnimBg="0"/>
      <p:bldP spid="4915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lang="en-GB" smtClean="0">
                <a:ln>
                  <a:noFill/>
                </a:ln>
                <a:effectLst/>
              </a:rPr>
              <a:t>Assassination Cont’d </a:t>
            </a:r>
            <a:endParaRPr smtClean="0">
              <a:ln>
                <a:noFill/>
              </a:ln>
              <a:effectLst/>
            </a:endParaRPr>
          </a:p>
        </p:txBody>
      </p:sp>
      <p:sp>
        <p:nvSpPr>
          <p:cNvPr id="50179" name="Rectangle 3"/>
          <p:cNvSpPr>
            <a:spLocks noGrp="1"/>
          </p:cNvSpPr>
          <p:nvPr>
            <p:ph idx="1"/>
          </p:nvPr>
        </p:nvSpPr>
        <p:spPr>
          <a:xfrm>
            <a:off x="457200" y="1447800"/>
            <a:ext cx="4279900" cy="4678363"/>
          </a:xfrm>
        </p:spPr>
        <p:txBody>
          <a:bodyPr/>
          <a:lstStyle/>
          <a:p>
            <a:pPr marL="342900" indent="-342900" eaLnBrk="1" hangingPunct="1">
              <a:lnSpc>
                <a:spcPct val="90000"/>
              </a:lnSpc>
            </a:pPr>
            <a:r>
              <a:rPr lang="en-GB" sz="2400" b="1" smtClean="0"/>
              <a:t>“Black Hand” </a:t>
            </a:r>
            <a:r>
              <a:rPr lang="en-GB" sz="2400" smtClean="0"/>
              <a:t>terrorists attack the Archduke.</a:t>
            </a:r>
          </a:p>
          <a:p>
            <a:pPr marL="342900" indent="-342900" eaLnBrk="1" hangingPunct="1">
              <a:lnSpc>
                <a:spcPct val="90000"/>
              </a:lnSpc>
            </a:pPr>
            <a:r>
              <a:rPr lang="en-GB" sz="2400" smtClean="0"/>
              <a:t>After a bomb attempt fails in morning, nineteen-year-old </a:t>
            </a:r>
            <a:r>
              <a:rPr lang="en-GB" sz="2400" b="1" smtClean="0"/>
              <a:t>Gavrilo Princip </a:t>
            </a:r>
            <a:r>
              <a:rPr lang="en-GB" sz="2400" smtClean="0"/>
              <a:t>shoots the Archduke and his pregnant wife later in the afternoon.</a:t>
            </a:r>
          </a:p>
          <a:p>
            <a:pPr marL="342900" indent="-342900" eaLnBrk="1" hangingPunct="1">
              <a:lnSpc>
                <a:spcPct val="90000"/>
              </a:lnSpc>
            </a:pPr>
            <a:r>
              <a:rPr lang="en-GB" sz="2400" smtClean="0"/>
              <a:t>Austrians blame Serbia for supporting terrorists.</a:t>
            </a:r>
          </a:p>
          <a:p>
            <a:pPr marL="342900" indent="-342900" eaLnBrk="1" hangingPunct="1">
              <a:lnSpc>
                <a:spcPct val="90000"/>
              </a:lnSpc>
            </a:pPr>
            <a:r>
              <a:rPr lang="en-GB" sz="2400" smtClean="0"/>
              <a:t>The Alliance system is engaged</a:t>
            </a:r>
            <a:endParaRPr lang="en-US" sz="2400" smtClean="0"/>
          </a:p>
        </p:txBody>
      </p:sp>
      <p:pic>
        <p:nvPicPr>
          <p:cNvPr id="50180" name="Picture 4" descr="BLOODY JACKET"/>
          <p:cNvPicPr>
            <a:picLocks noChangeAspect="1" noChangeArrowheads="1"/>
          </p:cNvPicPr>
          <p:nvPr/>
        </p:nvPicPr>
        <p:blipFill>
          <a:blip r:embed="rId4"/>
          <a:srcRect/>
          <a:stretch>
            <a:fillRect/>
          </a:stretch>
        </p:blipFill>
        <p:spPr bwMode="auto">
          <a:xfrm>
            <a:off x="5795963" y="1209675"/>
            <a:ext cx="2616200" cy="3413125"/>
          </a:xfrm>
          <a:prstGeom prst="rect">
            <a:avLst/>
          </a:prstGeom>
          <a:ln>
            <a:noFill/>
          </a:ln>
          <a:effectLst>
            <a:outerShdw blurRad="292100" dist="139700" dir="2700000" algn="tl" rotWithShape="0">
              <a:srgbClr val="333333">
                <a:alpha val="65000"/>
              </a:srgbClr>
            </a:outerShdw>
          </a:effectLst>
          <a:extLst/>
        </p:spPr>
      </p:pic>
      <p:pic>
        <p:nvPicPr>
          <p:cNvPr id="50181" name="Picture 5" descr="PRINCIP"/>
          <p:cNvPicPr>
            <a:picLocks noChangeAspect="1" noChangeArrowheads="1"/>
          </p:cNvPicPr>
          <p:nvPr/>
        </p:nvPicPr>
        <p:blipFill>
          <a:blip r:embed="rId5">
            <a:extLst/>
          </a:blip>
          <a:srcRect/>
          <a:stretch>
            <a:fillRect/>
          </a:stretch>
        </p:blipFill>
        <p:spPr bwMode="auto">
          <a:xfrm>
            <a:off x="5220072" y="3429000"/>
            <a:ext cx="2106564" cy="29012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0-#ppt_w/2"/>
                                          </p:val>
                                        </p:tav>
                                        <p:tav tm="100000">
                                          <p:val>
                                            <p:strVal val="#ppt_x"/>
                                          </p:val>
                                        </p:tav>
                                      </p:tavLst>
                                    </p:anim>
                                    <p:anim calcmode="lin" valueType="num">
                                      <p:cBhvr additive="base">
                                        <p:cTn id="8" dur="500" fill="hold"/>
                                        <p:tgtEl>
                                          <p:spTgt spid="501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nodeType="clickEffect">
                                  <p:stCondLst>
                                    <p:cond delay="0"/>
                                  </p:stCondLst>
                                  <p:childTnLst>
                                    <p:set>
                                      <p:cBhvr>
                                        <p:cTn id="12" dur="1" fill="hold">
                                          <p:stCondLst>
                                            <p:cond delay="0"/>
                                          </p:stCondLst>
                                        </p:cTn>
                                        <p:tgtEl>
                                          <p:spTgt spid="50181"/>
                                        </p:tgtEl>
                                        <p:attrNameLst>
                                          <p:attrName>style.visibility</p:attrName>
                                        </p:attrNameLst>
                                      </p:cBhvr>
                                      <p:to>
                                        <p:strVal val="visible"/>
                                      </p:to>
                                    </p:set>
                                    <p:animEffect transition="in" filter="barn(inHorizontal)">
                                      <p:cBhvr>
                                        <p:cTn id="13" dur="500"/>
                                        <p:tgtEl>
                                          <p:spTgt spid="5018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iterate type="wd">
                                    <p:tmPct val="100000"/>
                                  </p:iterate>
                                  <p:childTnLst>
                                    <p:set>
                                      <p:cBhvr>
                                        <p:cTn id="17" dur="1" fill="hold">
                                          <p:stCondLst>
                                            <p:cond delay="0"/>
                                          </p:stCondLst>
                                        </p:cTn>
                                        <p:tgtEl>
                                          <p:spTgt spid="50179">
                                            <p:txEl>
                                              <p:pRg st="0" end="0"/>
                                            </p:txEl>
                                          </p:spTgt>
                                        </p:tgtEl>
                                        <p:attrNameLst>
                                          <p:attrName>style.visibility</p:attrName>
                                        </p:attrNameLst>
                                      </p:cBhvr>
                                      <p:to>
                                        <p:strVal val="visible"/>
                                      </p:to>
                                    </p:set>
                                    <p:anim calcmode="lin" valueType="num">
                                      <p:cBhvr additive="base">
                                        <p:cTn id="18" dur="300" fill="hold"/>
                                        <p:tgtEl>
                                          <p:spTgt spid="50179">
                                            <p:txEl>
                                              <p:pRg st="0" end="0"/>
                                            </p:txEl>
                                          </p:spTgt>
                                        </p:tgtEl>
                                        <p:attrNameLst>
                                          <p:attrName>ppt_x</p:attrName>
                                        </p:attrNameLst>
                                      </p:cBhvr>
                                      <p:tavLst>
                                        <p:tav tm="0">
                                          <p:val>
                                            <p:strVal val="0-#ppt_w/2"/>
                                          </p:val>
                                        </p:tav>
                                        <p:tav tm="100000">
                                          <p:val>
                                            <p:strVal val="#ppt_x"/>
                                          </p:val>
                                        </p:tav>
                                      </p:tavLst>
                                    </p:anim>
                                    <p:anim calcmode="lin" valueType="num">
                                      <p:cBhvr additive="base">
                                        <p:cTn id="19" dur="300" fill="hold"/>
                                        <p:tgtEl>
                                          <p:spTgt spid="5017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explode.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iterate type="wd">
                                    <p:tmPct val="100000"/>
                                  </p:iterate>
                                  <p:childTnLst>
                                    <p:set>
                                      <p:cBhvr>
                                        <p:cTn id="23" dur="1" fill="hold">
                                          <p:stCondLst>
                                            <p:cond delay="0"/>
                                          </p:stCondLst>
                                        </p:cTn>
                                        <p:tgtEl>
                                          <p:spTgt spid="50179">
                                            <p:txEl>
                                              <p:pRg st="1" end="1"/>
                                            </p:txEl>
                                          </p:spTgt>
                                        </p:tgtEl>
                                        <p:attrNameLst>
                                          <p:attrName>style.visibility</p:attrName>
                                        </p:attrNameLst>
                                      </p:cBhvr>
                                      <p:to>
                                        <p:strVal val="visible"/>
                                      </p:to>
                                    </p:set>
                                    <p:anim calcmode="lin" valueType="num">
                                      <p:cBhvr additive="base">
                                        <p:cTn id="24" dur="300" fill="hold"/>
                                        <p:tgtEl>
                                          <p:spTgt spid="50179">
                                            <p:txEl>
                                              <p:pRg st="1" end="1"/>
                                            </p:txEl>
                                          </p:spTgt>
                                        </p:tgtEl>
                                        <p:attrNameLst>
                                          <p:attrName>ppt_x</p:attrName>
                                        </p:attrNameLst>
                                      </p:cBhvr>
                                      <p:tavLst>
                                        <p:tav tm="0">
                                          <p:val>
                                            <p:strVal val="0-#ppt_w/2"/>
                                          </p:val>
                                        </p:tav>
                                        <p:tav tm="100000">
                                          <p:val>
                                            <p:strVal val="#ppt_x"/>
                                          </p:val>
                                        </p:tav>
                                      </p:tavLst>
                                    </p:anim>
                                    <p:anim calcmode="lin" valueType="num">
                                      <p:cBhvr additive="base">
                                        <p:cTn id="25" dur="300" fill="hold"/>
                                        <p:tgtEl>
                                          <p:spTgt spid="5017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explod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iterate type="wd">
                                    <p:tmPct val="100000"/>
                                  </p:iterate>
                                  <p:childTnLst>
                                    <p:set>
                                      <p:cBhvr>
                                        <p:cTn id="29" dur="1" fill="hold">
                                          <p:stCondLst>
                                            <p:cond delay="0"/>
                                          </p:stCondLst>
                                        </p:cTn>
                                        <p:tgtEl>
                                          <p:spTgt spid="50179">
                                            <p:txEl>
                                              <p:pRg st="2" end="2"/>
                                            </p:txEl>
                                          </p:spTgt>
                                        </p:tgtEl>
                                        <p:attrNameLst>
                                          <p:attrName>style.visibility</p:attrName>
                                        </p:attrNameLst>
                                      </p:cBhvr>
                                      <p:to>
                                        <p:strVal val="visible"/>
                                      </p:to>
                                    </p:set>
                                    <p:anim calcmode="lin" valueType="num">
                                      <p:cBhvr additive="base">
                                        <p:cTn id="30" dur="300" fill="hold"/>
                                        <p:tgtEl>
                                          <p:spTgt spid="50179">
                                            <p:txEl>
                                              <p:pRg st="2" end="2"/>
                                            </p:txEl>
                                          </p:spTgt>
                                        </p:tgtEl>
                                        <p:attrNameLst>
                                          <p:attrName>ppt_x</p:attrName>
                                        </p:attrNameLst>
                                      </p:cBhvr>
                                      <p:tavLst>
                                        <p:tav tm="0">
                                          <p:val>
                                            <p:strVal val="0-#ppt_w/2"/>
                                          </p:val>
                                        </p:tav>
                                        <p:tav tm="100000">
                                          <p:val>
                                            <p:strVal val="#ppt_x"/>
                                          </p:val>
                                        </p:tav>
                                      </p:tavLst>
                                    </p:anim>
                                    <p:anim calcmode="lin" valueType="num">
                                      <p:cBhvr additive="base">
                                        <p:cTn id="31" dur="300" fill="hold"/>
                                        <p:tgtEl>
                                          <p:spTgt spid="5017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explode.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iterate type="wd">
                                    <p:tmPct val="100000"/>
                                  </p:iterate>
                                  <p:childTnLst>
                                    <p:set>
                                      <p:cBhvr>
                                        <p:cTn id="35" dur="1" fill="hold">
                                          <p:stCondLst>
                                            <p:cond delay="0"/>
                                          </p:stCondLst>
                                        </p:cTn>
                                        <p:tgtEl>
                                          <p:spTgt spid="50179">
                                            <p:txEl>
                                              <p:pRg st="3" end="3"/>
                                            </p:txEl>
                                          </p:spTgt>
                                        </p:tgtEl>
                                        <p:attrNameLst>
                                          <p:attrName>style.visibility</p:attrName>
                                        </p:attrNameLst>
                                      </p:cBhvr>
                                      <p:to>
                                        <p:strVal val="visible"/>
                                      </p:to>
                                    </p:set>
                                    <p:anim calcmode="lin" valueType="num">
                                      <p:cBhvr additive="base">
                                        <p:cTn id="36" dur="300" fill="hold"/>
                                        <p:tgtEl>
                                          <p:spTgt spid="50179">
                                            <p:txEl>
                                              <p:pRg st="3" end="3"/>
                                            </p:txEl>
                                          </p:spTgt>
                                        </p:tgtEl>
                                        <p:attrNameLst>
                                          <p:attrName>ppt_x</p:attrName>
                                        </p:attrNameLst>
                                      </p:cBhvr>
                                      <p:tavLst>
                                        <p:tav tm="0">
                                          <p:val>
                                            <p:strVal val="0-#ppt_w/2"/>
                                          </p:val>
                                        </p:tav>
                                        <p:tav tm="100000">
                                          <p:val>
                                            <p:strVal val="#ppt_x"/>
                                          </p:val>
                                        </p:tav>
                                      </p:tavLst>
                                    </p:anim>
                                    <p:anim calcmode="lin" valueType="num">
                                      <p:cBhvr additive="base">
                                        <p:cTn id="37" dur="300" fill="hold"/>
                                        <p:tgtEl>
                                          <p:spTgt spid="5017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explode.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50180"/>
                                        </p:tgtEl>
                                        <p:attrNameLst>
                                          <p:attrName>style.visibility</p:attrName>
                                        </p:attrNameLst>
                                      </p:cBhvr>
                                      <p:to>
                                        <p:strVal val="visible"/>
                                      </p:to>
                                    </p:set>
                                    <p:animEffect transition="in" filter="dissolve">
                                      <p:cBhvr>
                                        <p:cTn id="42" dur="500"/>
                                        <p:tgtEl>
                                          <p:spTgt spid="50180"/>
                                        </p:tgtEl>
                                      </p:cBhvr>
                                    </p:animEffect>
                                  </p:childTnLst>
                                  <p:subTnLst>
                                    <p:audio>
                                      <p:cMediaNode>
                                        <p:cTn display="0" masterRel="sameClick">
                                          <p:stCondLst>
                                            <p:cond evt="begin" delay="0">
                                              <p:tn val="40"/>
                                            </p:cond>
                                          </p:stCondLst>
                                          <p:endCondLst>
                                            <p:cond evt="onStopAudio" delay="0">
                                              <p:tgtEl>
                                                <p:sldTgt/>
                                              </p:tgtEl>
                                            </p:cond>
                                          </p:endCondLst>
                                        </p:cTn>
                                        <p:tgtEl>
                                          <p:sndTgt r:embed="rId3" name="gunshot.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45" presetClass="entr" presetSubtype="0" fill="hold" nodeType="clickEffect">
                                  <p:stCondLst>
                                    <p:cond delay="0"/>
                                  </p:stCondLst>
                                  <p:childTnLst>
                                    <p:set>
                                      <p:cBhvr>
                                        <p:cTn id="46" dur="1" fill="hold">
                                          <p:stCondLst>
                                            <p:cond delay="0"/>
                                          </p:stCondLst>
                                        </p:cTn>
                                        <p:tgtEl>
                                          <p:spTgt spid="50180"/>
                                        </p:tgtEl>
                                        <p:attrNameLst>
                                          <p:attrName>style.visibility</p:attrName>
                                        </p:attrNameLst>
                                      </p:cBhvr>
                                      <p:to>
                                        <p:strVal val="visible"/>
                                      </p:to>
                                    </p:set>
                                    <p:animEffect transition="in" filter="fade">
                                      <p:cBhvr>
                                        <p:cTn id="47" dur="2000"/>
                                        <p:tgtEl>
                                          <p:spTgt spid="50180"/>
                                        </p:tgtEl>
                                      </p:cBhvr>
                                    </p:animEffect>
                                    <p:anim calcmode="lin" valueType="num">
                                      <p:cBhvr>
                                        <p:cTn id="48" dur="2000" fill="hold"/>
                                        <p:tgtEl>
                                          <p:spTgt spid="50180"/>
                                        </p:tgtEl>
                                        <p:attrNameLst>
                                          <p:attrName>ppt_w</p:attrName>
                                        </p:attrNameLst>
                                      </p:cBhvr>
                                      <p:tavLst>
                                        <p:tav tm="0" fmla="#ppt_w*sin(2.5*pi*$)">
                                          <p:val>
                                            <p:fltVal val="0"/>
                                          </p:val>
                                        </p:tav>
                                        <p:tav tm="100000">
                                          <p:val>
                                            <p:fltVal val="1"/>
                                          </p:val>
                                        </p:tav>
                                      </p:tavLst>
                                    </p:anim>
                                    <p:anim calcmode="lin" valueType="num">
                                      <p:cBhvr>
                                        <p:cTn id="49" dur="2000" fill="hold"/>
                                        <p:tgtEl>
                                          <p:spTgt spid="50180"/>
                                        </p:tgtEl>
                                        <p:attrNameLst>
                                          <p:attrName>ppt_h</p:attrName>
                                        </p:attrNameLst>
                                      </p:cBhvr>
                                      <p:tavLst>
                                        <p:tav tm="0">
                                          <p:val>
                                            <p:strVal val="#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50181"/>
                                        </p:tgtEl>
                                        <p:attrNameLst>
                                          <p:attrName>style.visibility</p:attrName>
                                        </p:attrNameLst>
                                      </p:cBhvr>
                                      <p:to>
                                        <p:strVal val="visible"/>
                                      </p:to>
                                    </p:set>
                                    <p:anim calcmode="lin" valueType="num">
                                      <p:cBhvr additive="base">
                                        <p:cTn id="54" dur="500" fill="hold"/>
                                        <p:tgtEl>
                                          <p:spTgt spid="50181"/>
                                        </p:tgtEl>
                                        <p:attrNameLst>
                                          <p:attrName>ppt_x</p:attrName>
                                        </p:attrNameLst>
                                      </p:cBhvr>
                                      <p:tavLst>
                                        <p:tav tm="0">
                                          <p:val>
                                            <p:strVal val="#ppt_x"/>
                                          </p:val>
                                        </p:tav>
                                        <p:tav tm="100000">
                                          <p:val>
                                            <p:strVal val="#ppt_x"/>
                                          </p:val>
                                        </p:tav>
                                      </p:tavLst>
                                    </p:anim>
                                    <p:anim calcmode="lin" valueType="num">
                                      <p:cBhvr additive="base">
                                        <p:cTn id="55" dur="500" fill="hold"/>
                                        <p:tgtEl>
                                          <p:spTgt spid="501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autoUpdateAnimBg="0"/>
      <p:bldP spid="5017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b="1" i="1" smtClean="0"/>
              <a:t>The ‘war to end all wars’ begins… the world would never be the same.</a:t>
            </a:r>
            <a:endParaRPr b="1" i="1"/>
          </a:p>
        </p:txBody>
      </p:sp>
      <p:pic>
        <p:nvPicPr>
          <p:cNvPr id="36869" name="Picture 5" descr="http://i219.photobucket.com/albums/cc101/MySnickers1TheFight/hm_top.jpg"/>
          <p:cNvPicPr>
            <a:picLocks noChangeAspect="1" noChangeArrowheads="1"/>
          </p:cNvPicPr>
          <p:nvPr/>
        </p:nvPicPr>
        <p:blipFill>
          <a:blip r:embed="rId2"/>
          <a:srcRect/>
          <a:stretch>
            <a:fillRect/>
          </a:stretch>
        </p:blipFill>
        <p:spPr bwMode="auto">
          <a:xfrm>
            <a:off x="1465263" y="3716338"/>
            <a:ext cx="6289675" cy="2763837"/>
          </a:xfrm>
          <a:prstGeom prst="rect">
            <a:avLst/>
          </a:prstGeom>
          <a:ln>
            <a:noFill/>
          </a:ln>
          <a:effectLst>
            <a:outerShdw blurRad="292100" dist="139700" dir="2700000" algn="tl" rotWithShape="0">
              <a:srgbClr val="333333">
                <a:alpha val="65000"/>
              </a:srgbClr>
            </a:outerShdw>
          </a:effectLs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CA" smtClean="0"/>
              <a:t>The Early War</a:t>
            </a:r>
            <a:endParaRPr lang="en-CA"/>
          </a:p>
        </p:txBody>
      </p:sp>
      <p:sp>
        <p:nvSpPr>
          <p:cNvPr id="5" name="Subtitle 4"/>
          <p:cNvSpPr>
            <a:spLocks noGrp="1"/>
          </p:cNvSpPr>
          <p:nvPr>
            <p:ph type="body" idx="1"/>
          </p:nvPr>
        </p:nvSpPr>
        <p:spPr/>
        <p:txBody>
          <a:bodyPr/>
          <a:lstStyle/>
          <a:p>
            <a:pPr>
              <a:defRPr/>
            </a:pPr>
            <a:r>
              <a:rPr lang="en-CA" sz="3200" dirty="0" smtClean="0"/>
              <a:t>Part IV</a:t>
            </a:r>
            <a:endParaRPr lang="en-CA"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CA" smtClean="0"/>
              <a:t>The Alliance System Deploys</a:t>
            </a:r>
            <a:endParaRPr lang="en-CA"/>
          </a:p>
        </p:txBody>
      </p:sp>
      <p:sp>
        <p:nvSpPr>
          <p:cNvPr id="41985" name="Content Placeholder 1"/>
          <p:cNvSpPr>
            <a:spLocks noGrp="1"/>
          </p:cNvSpPr>
          <p:nvPr>
            <p:ph idx="1"/>
          </p:nvPr>
        </p:nvSpPr>
        <p:spPr/>
        <p:txBody>
          <a:bodyPr/>
          <a:lstStyle/>
          <a:p>
            <a:r>
              <a:rPr lang="en-CA" dirty="0" smtClean="0"/>
              <a:t>With German permission (see ‘</a:t>
            </a:r>
            <a:r>
              <a:rPr lang="en-CA" b="1" dirty="0" smtClean="0"/>
              <a:t>blank cheque</a:t>
            </a:r>
            <a:r>
              <a:rPr lang="en-CA" dirty="0" smtClean="0"/>
              <a:t>’), Austria-Hungary demands to enter Serbia</a:t>
            </a:r>
          </a:p>
          <a:p>
            <a:r>
              <a:rPr lang="en-CA" dirty="0" smtClean="0"/>
              <a:t>Serbia knows this will lead to an all out invasion, and refuses, so…..</a:t>
            </a:r>
          </a:p>
        </p:txBody>
      </p:sp>
      <p:graphicFrame>
        <p:nvGraphicFramePr>
          <p:cNvPr id="5" name="Table 4"/>
          <p:cNvGraphicFramePr>
            <a:graphicFrameLocks noGrp="1"/>
          </p:cNvGraphicFramePr>
          <p:nvPr>
            <p:extLst>
              <p:ext uri="{D42A27DB-BD31-4B8C-83A1-F6EECF244321}">
                <p14:modId xmlns:p14="http://schemas.microsoft.com/office/powerpoint/2010/main" val="2387252150"/>
              </p:ext>
            </p:extLst>
          </p:nvPr>
        </p:nvGraphicFramePr>
        <p:xfrm>
          <a:off x="1475656" y="1700808"/>
          <a:ext cx="6096000" cy="3725309"/>
        </p:xfrm>
        <a:graphic>
          <a:graphicData uri="http://schemas.openxmlformats.org/drawingml/2006/table">
            <a:tbl>
              <a:tblPr firstRow="1" bandRow="1">
                <a:tableStyleId>{5C22544A-7EE6-4342-B048-85BDC9FD1C3A}</a:tableStyleId>
              </a:tblPr>
              <a:tblGrid>
                <a:gridCol w="6096000"/>
              </a:tblGrid>
              <a:tr h="770709">
                <a:tc>
                  <a:txBody>
                    <a:bodyPr/>
                    <a:lstStyle/>
                    <a:p>
                      <a:r>
                        <a:rPr lang="en-CA" sz="2000" dirty="0" smtClean="0"/>
                        <a:t>The First</a:t>
                      </a:r>
                      <a:r>
                        <a:rPr lang="en-CA" sz="2000" baseline="0" dirty="0" smtClean="0"/>
                        <a:t> World War Begins</a:t>
                      </a:r>
                      <a:endParaRPr lang="en-CA" sz="2000" dirty="0"/>
                    </a:p>
                  </a:txBody>
                  <a:tcPr marT="50661" marB="50661"/>
                </a:tc>
              </a:tr>
              <a:tr h="410917">
                <a:tc>
                  <a:txBody>
                    <a:bodyPr/>
                    <a:lstStyle/>
                    <a:p>
                      <a:r>
                        <a:rPr lang="en-CA" sz="2000" dirty="0" smtClean="0"/>
                        <a:t>1.</a:t>
                      </a:r>
                      <a:r>
                        <a:rPr lang="en-CA" sz="2000" baseline="0" dirty="0" smtClean="0"/>
                        <a:t>  July 28, 1914 –      Austria/Hungary declares war on Serbia</a:t>
                      </a:r>
                      <a:endParaRPr lang="en-CA" sz="2000" dirty="0"/>
                    </a:p>
                  </a:txBody>
                  <a:tcPr marT="50661" marB="50661"/>
                </a:tc>
              </a:tr>
              <a:tr h="410917">
                <a:tc>
                  <a:txBody>
                    <a:bodyPr/>
                    <a:lstStyle/>
                    <a:p>
                      <a:r>
                        <a:rPr lang="en-CA" sz="2000" dirty="0" smtClean="0"/>
                        <a:t>2.  July 29, 1914 –     Russia declared war on Austria</a:t>
                      </a:r>
                      <a:r>
                        <a:rPr lang="en-CA" sz="2000" baseline="0" dirty="0" smtClean="0"/>
                        <a:t>/Hungary</a:t>
                      </a:r>
                      <a:endParaRPr lang="en-CA" sz="2000" dirty="0"/>
                    </a:p>
                  </a:txBody>
                  <a:tcPr marT="50661" marB="50661"/>
                </a:tc>
              </a:tr>
              <a:tr h="410917">
                <a:tc>
                  <a:txBody>
                    <a:bodyPr/>
                    <a:lstStyle/>
                    <a:p>
                      <a:r>
                        <a:rPr lang="en-CA" sz="2000" dirty="0" smtClean="0"/>
                        <a:t>3.  August 1, 1914 –  Germany declared war on Russia</a:t>
                      </a:r>
                      <a:endParaRPr lang="en-CA" sz="2000" dirty="0"/>
                    </a:p>
                  </a:txBody>
                  <a:tcPr marT="50661" marB="50661"/>
                </a:tc>
              </a:tr>
              <a:tr h="410917">
                <a:tc>
                  <a:txBody>
                    <a:bodyPr/>
                    <a:lstStyle/>
                    <a:p>
                      <a:r>
                        <a:rPr lang="en-CA" sz="2000" dirty="0" smtClean="0"/>
                        <a:t>4.  August 3, 1914 – Germany declared war on France</a:t>
                      </a:r>
                      <a:endParaRPr lang="en-CA" sz="2000" dirty="0"/>
                    </a:p>
                  </a:txBody>
                  <a:tcPr marT="50661" marB="50661"/>
                </a:tc>
              </a:tr>
              <a:tr h="709254">
                <a:tc>
                  <a:txBody>
                    <a:bodyPr/>
                    <a:lstStyle/>
                    <a:p>
                      <a:r>
                        <a:rPr lang="en-CA" sz="2000" dirty="0" smtClean="0"/>
                        <a:t>5.  August 4, 1914 – Britain</a:t>
                      </a:r>
                      <a:r>
                        <a:rPr lang="en-CA" sz="2000" baseline="0" dirty="0" smtClean="0"/>
                        <a:t> and the </a:t>
                      </a:r>
                      <a:r>
                        <a:rPr lang="en-CA" sz="2000" b="1" baseline="0" dirty="0" smtClean="0"/>
                        <a:t>British Empire </a:t>
                      </a:r>
                      <a:r>
                        <a:rPr lang="en-CA" sz="2000" baseline="0" dirty="0" smtClean="0"/>
                        <a:t>declared war on Germany</a:t>
                      </a:r>
                      <a:endParaRPr lang="en-CA" sz="2000" dirty="0"/>
                    </a:p>
                  </a:txBody>
                  <a:tcPr marT="50661" marB="50661"/>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CA" smtClean="0"/>
              <a:t>Strategies of War</a:t>
            </a:r>
            <a:endParaRPr lang="en-CA"/>
          </a:p>
        </p:txBody>
      </p:sp>
      <p:sp>
        <p:nvSpPr>
          <p:cNvPr id="4" name="Content Placeholder 3"/>
          <p:cNvSpPr>
            <a:spLocks noGrp="1"/>
          </p:cNvSpPr>
          <p:nvPr>
            <p:ph sz="half" idx="1"/>
          </p:nvPr>
        </p:nvSpPr>
        <p:spPr>
          <a:xfrm>
            <a:off x="434975" y="1557338"/>
            <a:ext cx="4060825" cy="4572000"/>
          </a:xfrm>
        </p:spPr>
        <p:txBody>
          <a:bodyPr/>
          <a:lstStyle/>
          <a:p>
            <a:pPr>
              <a:defRPr/>
            </a:pPr>
            <a:r>
              <a:rPr lang="en-CA" sz="2200" dirty="0" smtClean="0"/>
              <a:t>Germany’s war plan was named the </a:t>
            </a:r>
            <a:r>
              <a:rPr lang="en-CA" sz="2200" b="1" dirty="0" smtClean="0"/>
              <a:t>Schlieffen Plan</a:t>
            </a:r>
          </a:p>
          <a:p>
            <a:pPr>
              <a:defRPr/>
            </a:pPr>
            <a:r>
              <a:rPr lang="en-CA" sz="2200" dirty="0" smtClean="0"/>
              <a:t>They wanted a </a:t>
            </a:r>
            <a:r>
              <a:rPr lang="en-CA" sz="2200" b="1" dirty="0" smtClean="0"/>
              <a:t>quick attack </a:t>
            </a:r>
            <a:r>
              <a:rPr lang="en-CA" sz="2200" dirty="0" smtClean="0"/>
              <a:t>on France, avoiding their defences, through </a:t>
            </a:r>
            <a:r>
              <a:rPr lang="en-CA" sz="2200" b="1" dirty="0" smtClean="0"/>
              <a:t>Belgium</a:t>
            </a:r>
          </a:p>
          <a:p>
            <a:pPr>
              <a:defRPr/>
            </a:pPr>
            <a:r>
              <a:rPr lang="en-CA" sz="2200" dirty="0" smtClean="0"/>
              <a:t>Once France was overwhelmed, they would turn towards Russia</a:t>
            </a:r>
          </a:p>
          <a:p>
            <a:pPr>
              <a:defRPr/>
            </a:pPr>
            <a:r>
              <a:rPr lang="en-CA" sz="2200" dirty="0" smtClean="0"/>
              <a:t>Instead, they became bogged down in France and Belgium in a long war of </a:t>
            </a:r>
            <a:r>
              <a:rPr lang="en-CA" sz="2200" b="1" dirty="0" smtClean="0"/>
              <a:t>attrition</a:t>
            </a:r>
          </a:p>
          <a:p>
            <a:pPr marL="0" indent="0">
              <a:buFont typeface="Wingdings 2" panose="05020102010507070707" pitchFamily="18" charset="2"/>
              <a:buNone/>
              <a:defRPr/>
            </a:pPr>
            <a:endParaRPr lang="en-CA" dirty="0" smtClean="0"/>
          </a:p>
          <a:p>
            <a:pPr>
              <a:defRPr/>
            </a:pPr>
            <a:endParaRPr lang="en-CA" dirty="0"/>
          </a:p>
        </p:txBody>
      </p:sp>
      <p:pic>
        <p:nvPicPr>
          <p:cNvPr id="6" name="Picture 2" descr="http://section117.tylerparker.ca/wp-content/uploads/2011/03/Schlieffen_Plan.gif"/>
          <p:cNvPicPr>
            <a:picLocks noGrp="1" noChangeAspect="1" noChangeArrowheads="1"/>
          </p:cNvPicPr>
          <p:nvPr>
            <p:ph sz="half" idx="2"/>
          </p:nvPr>
        </p:nvPicPr>
        <p:blipFill>
          <a:blip r:embed="rId2">
            <a:extLst/>
          </a:blip>
          <a:srcRect/>
          <a:stretch>
            <a:fillRect/>
          </a:stretch>
        </p:blipFill>
        <p:spPr>
          <a:xfrm>
            <a:off x="4714875" y="1844824"/>
            <a:ext cx="3971925" cy="2962275"/>
          </a:xfrm>
          <a:prstGeom prst="roundRect">
            <a:avLst>
              <a:gd name="adj" fmla="val 8594"/>
            </a:avLst>
          </a:prstGeom>
          <a:solidFill>
            <a:srgbClr val="FFFFFF">
              <a:shade val="85000"/>
            </a:srgbClr>
          </a:solidFill>
          <a:effectLst>
            <a:reflection blurRad="12700" stA="38000" endPos="28000" dist="5000" dir="5400000" sy="-100000" algn="bl" rotWithShape="0"/>
          </a:effectLs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CA" smtClean="0"/>
              <a:t>Minds-on</a:t>
            </a:r>
            <a:endParaRPr lang="en-CA"/>
          </a:p>
        </p:txBody>
      </p:sp>
      <p:sp>
        <p:nvSpPr>
          <p:cNvPr id="16385" name="Content Placeholder 1"/>
          <p:cNvSpPr>
            <a:spLocks noGrp="1"/>
          </p:cNvSpPr>
          <p:nvPr>
            <p:ph idx="1"/>
          </p:nvPr>
        </p:nvSpPr>
        <p:spPr/>
        <p:txBody>
          <a:bodyPr>
            <a:normAutofit/>
          </a:bodyPr>
          <a:lstStyle/>
          <a:p>
            <a:r>
              <a:rPr lang="en-CA" dirty="0" smtClean="0"/>
              <a:t>Consider the following story of Casey:</a:t>
            </a:r>
          </a:p>
          <a:p>
            <a:pPr lvl="1"/>
            <a:r>
              <a:rPr lang="en-CA" dirty="0" smtClean="0"/>
              <a:t>In September, Casey drove through an intersection and was killed in a car crash.  The police officer investigating the accident noted the night fog and wet, slippery road on the report.  Casey had left the party at 2:00 am in an agitated state, but none of the friends at the party attempted to stop Casey from getting behind the wheel.  Casey had recently failed university.  That failure really disappointed Casey’s girlfriend, and they broke off their engagement</a:t>
            </a:r>
            <a:r>
              <a:rPr lang="en-CA" dirty="0" smtClean="0"/>
              <a:t>.</a:t>
            </a:r>
          </a:p>
          <a:p>
            <a:pPr marL="342900" lvl="1" indent="0">
              <a:buNone/>
            </a:pPr>
            <a:endParaRPr lang="en-CA" dirty="0" smtClean="0"/>
          </a:p>
          <a:p>
            <a:r>
              <a:rPr lang="en-CA" dirty="0" smtClean="0"/>
              <a:t>Now, working with an elbow partner, answer the following </a:t>
            </a:r>
            <a:r>
              <a:rPr lang="en-CA" dirty="0" smtClean="0"/>
              <a:t>questions</a:t>
            </a:r>
          </a:p>
          <a:p>
            <a:pPr marL="0" indent="0">
              <a:buFont typeface="Wingdings 2" panose="05020102010507070707" pitchFamily="18" charset="2"/>
              <a:buNone/>
            </a:pPr>
            <a:r>
              <a:rPr lang="en-CA" sz="1800" dirty="0"/>
              <a:t>	</a:t>
            </a:r>
            <a:r>
              <a:rPr lang="en-CA" sz="1800" dirty="0" smtClean="0"/>
              <a:t>1.  What were the immediate/direct causes of the accident?</a:t>
            </a:r>
          </a:p>
          <a:p>
            <a:pPr marL="0" indent="0">
              <a:buFont typeface="Wingdings 2" panose="05020102010507070707" pitchFamily="18" charset="2"/>
              <a:buNone/>
            </a:pPr>
            <a:endParaRPr lang="en-CA" sz="1800" dirty="0"/>
          </a:p>
          <a:p>
            <a:pPr marL="0" indent="0">
              <a:buFont typeface="Wingdings 2" panose="05020102010507070707" pitchFamily="18" charset="2"/>
              <a:buNone/>
            </a:pPr>
            <a:r>
              <a:rPr lang="en-CA" sz="1800" dirty="0" smtClean="0"/>
              <a:t>	2</a:t>
            </a:r>
            <a:r>
              <a:rPr lang="en-CA" sz="1800" dirty="0"/>
              <a:t>.  What were </a:t>
            </a:r>
            <a:r>
              <a:rPr lang="en-CA" sz="1800" dirty="0" smtClean="0"/>
              <a:t>the underlying/indirect </a:t>
            </a:r>
            <a:r>
              <a:rPr lang="en-CA" sz="1800" dirty="0"/>
              <a:t>causes of the accident?</a:t>
            </a:r>
          </a:p>
          <a:p>
            <a:pPr marL="0" indent="0">
              <a:buFont typeface="Wingdings 2" panose="05020102010507070707" pitchFamily="18" charset="2"/>
              <a:buNone/>
            </a:pPr>
            <a:endParaRPr lang="en-CA"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6385">
                                            <p:txEl>
                                              <p:pRg st="3" end="3"/>
                                            </p:txEl>
                                          </p:spTgt>
                                        </p:tgtEl>
                                        <p:attrNameLst>
                                          <p:attrName>style.visibility</p:attrName>
                                        </p:attrNameLst>
                                      </p:cBhvr>
                                      <p:to>
                                        <p:strVal val="visible"/>
                                      </p:to>
                                    </p:set>
                                    <p:animEffect transition="in" filter="wipe(down)">
                                      <p:cBhvr>
                                        <p:cTn id="7" dur="580">
                                          <p:stCondLst>
                                            <p:cond delay="0"/>
                                          </p:stCondLst>
                                        </p:cTn>
                                        <p:tgtEl>
                                          <p:spTgt spid="16385">
                                            <p:txEl>
                                              <p:pRg st="3" end="3"/>
                                            </p:txEl>
                                          </p:spTgt>
                                        </p:tgtEl>
                                      </p:cBhvr>
                                    </p:animEffect>
                                    <p:anim calcmode="lin" valueType="num">
                                      <p:cBhvr>
                                        <p:cTn id="8" dur="1822" tmFilter="0,0; 0.14,0.36; 0.43,0.73; 0.71,0.91; 1.0,1.0">
                                          <p:stCondLst>
                                            <p:cond delay="0"/>
                                          </p:stCondLst>
                                        </p:cTn>
                                        <p:tgtEl>
                                          <p:spTgt spid="16385">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5">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385">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385">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385">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6385">
                                            <p:txEl>
                                              <p:pRg st="3" end="3"/>
                                            </p:txEl>
                                          </p:spTgt>
                                        </p:tgtEl>
                                      </p:cBhvr>
                                      <p:to x="100000" y="60000"/>
                                    </p:animScale>
                                    <p:animScale>
                                      <p:cBhvr>
                                        <p:cTn id="14" dur="166" decel="50000">
                                          <p:stCondLst>
                                            <p:cond delay="676"/>
                                          </p:stCondLst>
                                        </p:cTn>
                                        <p:tgtEl>
                                          <p:spTgt spid="16385">
                                            <p:txEl>
                                              <p:pRg st="3" end="3"/>
                                            </p:txEl>
                                          </p:spTgt>
                                        </p:tgtEl>
                                      </p:cBhvr>
                                      <p:to x="100000" y="100000"/>
                                    </p:animScale>
                                    <p:animScale>
                                      <p:cBhvr>
                                        <p:cTn id="15" dur="26">
                                          <p:stCondLst>
                                            <p:cond delay="1312"/>
                                          </p:stCondLst>
                                        </p:cTn>
                                        <p:tgtEl>
                                          <p:spTgt spid="16385">
                                            <p:txEl>
                                              <p:pRg st="3" end="3"/>
                                            </p:txEl>
                                          </p:spTgt>
                                        </p:tgtEl>
                                      </p:cBhvr>
                                      <p:to x="100000" y="80000"/>
                                    </p:animScale>
                                    <p:animScale>
                                      <p:cBhvr>
                                        <p:cTn id="16" dur="166" decel="50000">
                                          <p:stCondLst>
                                            <p:cond delay="1338"/>
                                          </p:stCondLst>
                                        </p:cTn>
                                        <p:tgtEl>
                                          <p:spTgt spid="16385">
                                            <p:txEl>
                                              <p:pRg st="3" end="3"/>
                                            </p:txEl>
                                          </p:spTgt>
                                        </p:tgtEl>
                                      </p:cBhvr>
                                      <p:to x="100000" y="100000"/>
                                    </p:animScale>
                                    <p:animScale>
                                      <p:cBhvr>
                                        <p:cTn id="17" dur="26">
                                          <p:stCondLst>
                                            <p:cond delay="1642"/>
                                          </p:stCondLst>
                                        </p:cTn>
                                        <p:tgtEl>
                                          <p:spTgt spid="16385">
                                            <p:txEl>
                                              <p:pRg st="3" end="3"/>
                                            </p:txEl>
                                          </p:spTgt>
                                        </p:tgtEl>
                                      </p:cBhvr>
                                      <p:to x="100000" y="90000"/>
                                    </p:animScale>
                                    <p:animScale>
                                      <p:cBhvr>
                                        <p:cTn id="18" dur="166" decel="50000">
                                          <p:stCondLst>
                                            <p:cond delay="1668"/>
                                          </p:stCondLst>
                                        </p:cTn>
                                        <p:tgtEl>
                                          <p:spTgt spid="16385">
                                            <p:txEl>
                                              <p:pRg st="3" end="3"/>
                                            </p:txEl>
                                          </p:spTgt>
                                        </p:tgtEl>
                                      </p:cBhvr>
                                      <p:to x="100000" y="100000"/>
                                    </p:animScale>
                                    <p:animScale>
                                      <p:cBhvr>
                                        <p:cTn id="19" dur="26">
                                          <p:stCondLst>
                                            <p:cond delay="1808"/>
                                          </p:stCondLst>
                                        </p:cTn>
                                        <p:tgtEl>
                                          <p:spTgt spid="16385">
                                            <p:txEl>
                                              <p:pRg st="3" end="3"/>
                                            </p:txEl>
                                          </p:spTgt>
                                        </p:tgtEl>
                                      </p:cBhvr>
                                      <p:to x="100000" y="95000"/>
                                    </p:animScale>
                                    <p:animScale>
                                      <p:cBhvr>
                                        <p:cTn id="20" dur="166" decel="50000">
                                          <p:stCondLst>
                                            <p:cond delay="1834"/>
                                          </p:stCondLst>
                                        </p:cTn>
                                        <p:tgtEl>
                                          <p:spTgt spid="16385">
                                            <p:txEl>
                                              <p:pRg st="3" end="3"/>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6385">
                                            <p:txEl>
                                              <p:pRg st="4" end="4"/>
                                            </p:txEl>
                                          </p:spTgt>
                                        </p:tgtEl>
                                        <p:attrNameLst>
                                          <p:attrName>style.visibility</p:attrName>
                                        </p:attrNameLst>
                                      </p:cBhvr>
                                      <p:to>
                                        <p:strVal val="visible"/>
                                      </p:to>
                                    </p:set>
                                    <p:animEffect transition="in" filter="wipe(down)">
                                      <p:cBhvr>
                                        <p:cTn id="25" dur="580">
                                          <p:stCondLst>
                                            <p:cond delay="0"/>
                                          </p:stCondLst>
                                        </p:cTn>
                                        <p:tgtEl>
                                          <p:spTgt spid="16385">
                                            <p:txEl>
                                              <p:pRg st="4" end="4"/>
                                            </p:txEl>
                                          </p:spTgt>
                                        </p:tgtEl>
                                      </p:cBhvr>
                                    </p:animEffect>
                                    <p:anim calcmode="lin" valueType="num">
                                      <p:cBhvr>
                                        <p:cTn id="26" dur="1822" tmFilter="0,0; 0.14,0.36; 0.43,0.73; 0.71,0.91; 1.0,1.0">
                                          <p:stCondLst>
                                            <p:cond delay="0"/>
                                          </p:stCondLst>
                                        </p:cTn>
                                        <p:tgtEl>
                                          <p:spTgt spid="16385">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6385">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6385">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6385">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6385">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6385">
                                            <p:txEl>
                                              <p:pRg st="4" end="4"/>
                                            </p:txEl>
                                          </p:spTgt>
                                        </p:tgtEl>
                                      </p:cBhvr>
                                      <p:to x="100000" y="60000"/>
                                    </p:animScale>
                                    <p:animScale>
                                      <p:cBhvr>
                                        <p:cTn id="32" dur="166" decel="50000">
                                          <p:stCondLst>
                                            <p:cond delay="676"/>
                                          </p:stCondLst>
                                        </p:cTn>
                                        <p:tgtEl>
                                          <p:spTgt spid="16385">
                                            <p:txEl>
                                              <p:pRg st="4" end="4"/>
                                            </p:txEl>
                                          </p:spTgt>
                                        </p:tgtEl>
                                      </p:cBhvr>
                                      <p:to x="100000" y="100000"/>
                                    </p:animScale>
                                    <p:animScale>
                                      <p:cBhvr>
                                        <p:cTn id="33" dur="26">
                                          <p:stCondLst>
                                            <p:cond delay="1312"/>
                                          </p:stCondLst>
                                        </p:cTn>
                                        <p:tgtEl>
                                          <p:spTgt spid="16385">
                                            <p:txEl>
                                              <p:pRg st="4" end="4"/>
                                            </p:txEl>
                                          </p:spTgt>
                                        </p:tgtEl>
                                      </p:cBhvr>
                                      <p:to x="100000" y="80000"/>
                                    </p:animScale>
                                    <p:animScale>
                                      <p:cBhvr>
                                        <p:cTn id="34" dur="166" decel="50000">
                                          <p:stCondLst>
                                            <p:cond delay="1338"/>
                                          </p:stCondLst>
                                        </p:cTn>
                                        <p:tgtEl>
                                          <p:spTgt spid="16385">
                                            <p:txEl>
                                              <p:pRg st="4" end="4"/>
                                            </p:txEl>
                                          </p:spTgt>
                                        </p:tgtEl>
                                      </p:cBhvr>
                                      <p:to x="100000" y="100000"/>
                                    </p:animScale>
                                    <p:animScale>
                                      <p:cBhvr>
                                        <p:cTn id="35" dur="26">
                                          <p:stCondLst>
                                            <p:cond delay="1642"/>
                                          </p:stCondLst>
                                        </p:cTn>
                                        <p:tgtEl>
                                          <p:spTgt spid="16385">
                                            <p:txEl>
                                              <p:pRg st="4" end="4"/>
                                            </p:txEl>
                                          </p:spTgt>
                                        </p:tgtEl>
                                      </p:cBhvr>
                                      <p:to x="100000" y="90000"/>
                                    </p:animScale>
                                    <p:animScale>
                                      <p:cBhvr>
                                        <p:cTn id="36" dur="166" decel="50000">
                                          <p:stCondLst>
                                            <p:cond delay="1668"/>
                                          </p:stCondLst>
                                        </p:cTn>
                                        <p:tgtEl>
                                          <p:spTgt spid="16385">
                                            <p:txEl>
                                              <p:pRg st="4" end="4"/>
                                            </p:txEl>
                                          </p:spTgt>
                                        </p:tgtEl>
                                      </p:cBhvr>
                                      <p:to x="100000" y="100000"/>
                                    </p:animScale>
                                    <p:animScale>
                                      <p:cBhvr>
                                        <p:cTn id="37" dur="26">
                                          <p:stCondLst>
                                            <p:cond delay="1808"/>
                                          </p:stCondLst>
                                        </p:cTn>
                                        <p:tgtEl>
                                          <p:spTgt spid="16385">
                                            <p:txEl>
                                              <p:pRg st="4" end="4"/>
                                            </p:txEl>
                                          </p:spTgt>
                                        </p:tgtEl>
                                      </p:cBhvr>
                                      <p:to x="100000" y="95000"/>
                                    </p:animScale>
                                    <p:animScale>
                                      <p:cBhvr>
                                        <p:cTn id="38" dur="166" decel="50000">
                                          <p:stCondLst>
                                            <p:cond delay="1834"/>
                                          </p:stCondLst>
                                        </p:cTn>
                                        <p:tgtEl>
                                          <p:spTgt spid="16385">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6385">
                                            <p:txEl>
                                              <p:pRg st="6" end="6"/>
                                            </p:txEl>
                                          </p:spTgt>
                                        </p:tgtEl>
                                        <p:attrNameLst>
                                          <p:attrName>style.visibility</p:attrName>
                                        </p:attrNameLst>
                                      </p:cBhvr>
                                      <p:to>
                                        <p:strVal val="visible"/>
                                      </p:to>
                                    </p:set>
                                    <p:animEffect transition="in" filter="wipe(down)">
                                      <p:cBhvr>
                                        <p:cTn id="43" dur="580">
                                          <p:stCondLst>
                                            <p:cond delay="0"/>
                                          </p:stCondLst>
                                        </p:cTn>
                                        <p:tgtEl>
                                          <p:spTgt spid="16385">
                                            <p:txEl>
                                              <p:pRg st="6" end="6"/>
                                            </p:txEl>
                                          </p:spTgt>
                                        </p:tgtEl>
                                      </p:cBhvr>
                                    </p:animEffect>
                                    <p:anim calcmode="lin" valueType="num">
                                      <p:cBhvr>
                                        <p:cTn id="44" dur="1822" tmFilter="0,0; 0.14,0.36; 0.43,0.73; 0.71,0.91; 1.0,1.0">
                                          <p:stCondLst>
                                            <p:cond delay="0"/>
                                          </p:stCondLst>
                                        </p:cTn>
                                        <p:tgtEl>
                                          <p:spTgt spid="16385">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6385">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6385">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6385">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6385">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6385">
                                            <p:txEl>
                                              <p:pRg st="6" end="6"/>
                                            </p:txEl>
                                          </p:spTgt>
                                        </p:tgtEl>
                                      </p:cBhvr>
                                      <p:to x="100000" y="60000"/>
                                    </p:animScale>
                                    <p:animScale>
                                      <p:cBhvr>
                                        <p:cTn id="50" dur="166" decel="50000">
                                          <p:stCondLst>
                                            <p:cond delay="676"/>
                                          </p:stCondLst>
                                        </p:cTn>
                                        <p:tgtEl>
                                          <p:spTgt spid="16385">
                                            <p:txEl>
                                              <p:pRg st="6" end="6"/>
                                            </p:txEl>
                                          </p:spTgt>
                                        </p:tgtEl>
                                      </p:cBhvr>
                                      <p:to x="100000" y="100000"/>
                                    </p:animScale>
                                    <p:animScale>
                                      <p:cBhvr>
                                        <p:cTn id="51" dur="26">
                                          <p:stCondLst>
                                            <p:cond delay="1312"/>
                                          </p:stCondLst>
                                        </p:cTn>
                                        <p:tgtEl>
                                          <p:spTgt spid="16385">
                                            <p:txEl>
                                              <p:pRg st="6" end="6"/>
                                            </p:txEl>
                                          </p:spTgt>
                                        </p:tgtEl>
                                      </p:cBhvr>
                                      <p:to x="100000" y="80000"/>
                                    </p:animScale>
                                    <p:animScale>
                                      <p:cBhvr>
                                        <p:cTn id="52" dur="166" decel="50000">
                                          <p:stCondLst>
                                            <p:cond delay="1338"/>
                                          </p:stCondLst>
                                        </p:cTn>
                                        <p:tgtEl>
                                          <p:spTgt spid="16385">
                                            <p:txEl>
                                              <p:pRg st="6" end="6"/>
                                            </p:txEl>
                                          </p:spTgt>
                                        </p:tgtEl>
                                      </p:cBhvr>
                                      <p:to x="100000" y="100000"/>
                                    </p:animScale>
                                    <p:animScale>
                                      <p:cBhvr>
                                        <p:cTn id="53" dur="26">
                                          <p:stCondLst>
                                            <p:cond delay="1642"/>
                                          </p:stCondLst>
                                        </p:cTn>
                                        <p:tgtEl>
                                          <p:spTgt spid="16385">
                                            <p:txEl>
                                              <p:pRg st="6" end="6"/>
                                            </p:txEl>
                                          </p:spTgt>
                                        </p:tgtEl>
                                      </p:cBhvr>
                                      <p:to x="100000" y="90000"/>
                                    </p:animScale>
                                    <p:animScale>
                                      <p:cBhvr>
                                        <p:cTn id="54" dur="166" decel="50000">
                                          <p:stCondLst>
                                            <p:cond delay="1668"/>
                                          </p:stCondLst>
                                        </p:cTn>
                                        <p:tgtEl>
                                          <p:spTgt spid="16385">
                                            <p:txEl>
                                              <p:pRg st="6" end="6"/>
                                            </p:txEl>
                                          </p:spTgt>
                                        </p:tgtEl>
                                      </p:cBhvr>
                                      <p:to x="100000" y="100000"/>
                                    </p:animScale>
                                    <p:animScale>
                                      <p:cBhvr>
                                        <p:cTn id="55" dur="26">
                                          <p:stCondLst>
                                            <p:cond delay="1808"/>
                                          </p:stCondLst>
                                        </p:cTn>
                                        <p:tgtEl>
                                          <p:spTgt spid="16385">
                                            <p:txEl>
                                              <p:pRg st="6" end="6"/>
                                            </p:txEl>
                                          </p:spTgt>
                                        </p:tgtEl>
                                      </p:cBhvr>
                                      <p:to x="100000" y="95000"/>
                                    </p:animScale>
                                    <p:animScale>
                                      <p:cBhvr>
                                        <p:cTn id="56" dur="166" decel="50000">
                                          <p:stCondLst>
                                            <p:cond delay="1834"/>
                                          </p:stCondLst>
                                        </p:cTn>
                                        <p:tgtEl>
                                          <p:spTgt spid="16385">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mtClean="0"/>
              <a:t>Stalemate</a:t>
            </a:r>
            <a:endParaRPr lang="en-CA"/>
          </a:p>
        </p:txBody>
      </p:sp>
      <p:sp>
        <p:nvSpPr>
          <p:cNvPr id="44034" name="Content Placeholder 2"/>
          <p:cNvSpPr>
            <a:spLocks noGrp="1"/>
          </p:cNvSpPr>
          <p:nvPr>
            <p:ph sz="half" idx="1"/>
          </p:nvPr>
        </p:nvSpPr>
        <p:spPr/>
        <p:txBody>
          <a:bodyPr/>
          <a:lstStyle/>
          <a:p>
            <a:r>
              <a:rPr lang="en-CA" sz="2400" smtClean="0"/>
              <a:t>With Britain now in Europe defending France, the two sides reached a ‘</a:t>
            </a:r>
            <a:r>
              <a:rPr lang="en-CA" sz="2400" b="1" smtClean="0"/>
              <a:t>stalemate</a:t>
            </a:r>
            <a:r>
              <a:rPr lang="en-CA" sz="2400" smtClean="0"/>
              <a:t>’ – period of little movement by either side</a:t>
            </a:r>
          </a:p>
          <a:p>
            <a:r>
              <a:rPr lang="en-CA" sz="2400" smtClean="0"/>
              <a:t>Most of the battles would now be fought along the ‘</a:t>
            </a:r>
            <a:r>
              <a:rPr lang="en-CA" sz="2400" b="1" smtClean="0"/>
              <a:t>Western Front</a:t>
            </a:r>
            <a:r>
              <a:rPr lang="en-CA" sz="2400" smtClean="0"/>
              <a:t>’ – a series of trenches dug along the French/Belgium/German border</a:t>
            </a:r>
          </a:p>
        </p:txBody>
      </p:sp>
      <p:pic>
        <p:nvPicPr>
          <p:cNvPr id="63492" name="Picture 4" descr="http://a4.mzstatic.com/us/r30/Publication2/v4/af/0e/c1/af0ec135-1ad0-8781-5c8d-a3d3ffad11a3/CLASSICS_CLIG_095_WesternFront_001.480x480-75.jpg"/>
          <p:cNvPicPr>
            <a:picLocks noGrp="1" noChangeAspect="1" noChangeArrowheads="1"/>
          </p:cNvPicPr>
          <p:nvPr>
            <p:ph sz="half" idx="2"/>
          </p:nvPr>
        </p:nvPicPr>
        <p:blipFill>
          <a:blip r:embed="rId2"/>
          <a:stretch>
            <a:fillRect/>
          </a:stretch>
        </p:blipFill>
        <p:spPr>
          <a:xfrm>
            <a:off x="4788024" y="1268760"/>
            <a:ext cx="3545552" cy="4727402"/>
          </a:xfrm>
          <a:effectLst>
            <a:outerShdw blurRad="292100" dist="139700" dir="2700000" algn="tl" rotWithShape="0">
              <a:srgbClr val="333333">
                <a:alpha val="65000"/>
              </a:srgbClr>
            </a:outerShdw>
          </a:effectLs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CA" smtClean="0"/>
              <a:t>The Story of Casey</a:t>
            </a:r>
            <a:endParaRPr lang="en-CA"/>
          </a:p>
        </p:txBody>
      </p:sp>
      <p:sp>
        <p:nvSpPr>
          <p:cNvPr id="17409" name="Content Placeholder 1"/>
          <p:cNvSpPr>
            <a:spLocks noGrp="1"/>
          </p:cNvSpPr>
          <p:nvPr>
            <p:ph idx="1"/>
          </p:nvPr>
        </p:nvSpPr>
        <p:spPr/>
        <p:txBody>
          <a:bodyPr/>
          <a:lstStyle/>
          <a:p>
            <a:pPr marL="0" indent="0">
              <a:buFont typeface="Wingdings 2" panose="05020102010507070707" pitchFamily="18" charset="2"/>
              <a:buNone/>
            </a:pPr>
            <a:r>
              <a:rPr lang="en-CA" dirty="0" smtClean="0"/>
              <a:t>#1  What </a:t>
            </a:r>
            <a:r>
              <a:rPr lang="en-CA" dirty="0" err="1" smtClean="0"/>
              <a:t>casued</a:t>
            </a:r>
            <a:r>
              <a:rPr lang="en-CA" dirty="0" smtClean="0"/>
              <a:t> Casey’s accident?  Explain at least three reasons.</a:t>
            </a:r>
          </a:p>
          <a:p>
            <a:pPr marL="0" indent="0">
              <a:buFont typeface="Wingdings 2" panose="05020102010507070707" pitchFamily="18" charset="2"/>
              <a:buNone/>
            </a:pPr>
            <a:endParaRPr lang="en-CA" dirty="0" smtClean="0"/>
          </a:p>
          <a:p>
            <a:pPr marL="0" indent="0">
              <a:buFont typeface="Wingdings 2" panose="05020102010507070707" pitchFamily="18" charset="2"/>
              <a:buNone/>
            </a:pPr>
            <a:r>
              <a:rPr lang="en-CA" dirty="0" smtClean="0"/>
              <a:t>#2.  What were the ‘indirect’ causes of the accident?</a:t>
            </a:r>
          </a:p>
          <a:p>
            <a:pPr marL="0" indent="0">
              <a:buFont typeface="Wingdings 2" panose="05020102010507070707" pitchFamily="18" charset="2"/>
              <a:buNone/>
            </a:pPr>
            <a:endParaRPr lang="en-CA" dirty="0" smtClean="0"/>
          </a:p>
          <a:p>
            <a:pPr marL="0" indent="0">
              <a:buFont typeface="Wingdings 2" panose="05020102010507070707" pitchFamily="18" charset="2"/>
              <a:buNone/>
            </a:pPr>
            <a:r>
              <a:rPr lang="en-CA" dirty="0" smtClean="0"/>
              <a:t>#3.  What was the ‘direct’ cause of the accident?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CA" smtClean="0"/>
              <a:t>World War I through images</a:t>
            </a:r>
            <a:endParaRPr lang="en-CA"/>
          </a:p>
        </p:txBody>
      </p:sp>
      <p:sp>
        <p:nvSpPr>
          <p:cNvPr id="5" name="Text Placeholder 4"/>
          <p:cNvSpPr>
            <a:spLocks noGrp="1"/>
          </p:cNvSpPr>
          <p:nvPr>
            <p:ph type="body" idx="1"/>
          </p:nvPr>
        </p:nvSpPr>
        <p:spPr/>
        <p:txBody>
          <a:bodyPr/>
          <a:lstStyle/>
          <a:p>
            <a:pPr>
              <a:defRPr/>
            </a:pPr>
            <a:r>
              <a:rPr lang="en-CA" sz="3200" dirty="0" smtClean="0"/>
              <a:t>Part I</a:t>
            </a:r>
            <a:endParaRPr lang="en-CA"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endParaRPr lang="en-CA"/>
          </a:p>
        </p:txBody>
      </p:sp>
      <p:pic>
        <p:nvPicPr>
          <p:cNvPr id="6" name="Content Placeholder 5" descr="WWI_war_games02-post1970.jpg"/>
          <p:cNvPicPr>
            <a:picLocks noGrp="1" noChangeAspect="1"/>
          </p:cNvPicPr>
          <p:nvPr>
            <p:ph idx="1"/>
          </p:nvPr>
        </p:nvPicPr>
        <p:blipFill>
          <a:blip r:embed="rId2" cstate="print"/>
          <a:stretch>
            <a:fillRect/>
          </a:stretch>
        </p:blipFill>
        <p:spPr>
          <a:xfrm>
            <a:off x="857224" y="357166"/>
            <a:ext cx="6858048" cy="5150006"/>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ransition advTm="553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wwi trenches.jpg"/>
          <p:cNvPicPr>
            <a:picLocks noGrp="1" noChangeAspect="1"/>
          </p:cNvPicPr>
          <p:nvPr>
            <p:ph idx="1"/>
          </p:nvPr>
        </p:nvPicPr>
        <p:blipFill>
          <a:blip r:embed="rId2"/>
          <a:stretch>
            <a:fillRect/>
          </a:stretch>
        </p:blipFill>
        <p:spPr>
          <a:xfrm>
            <a:off x="928688" y="1000125"/>
            <a:ext cx="7215187" cy="4705350"/>
          </a:xfrm>
          <a:solidFill>
            <a:srgbClr val="000000">
              <a:shade val="95000"/>
            </a:srgbClr>
          </a:solidFill>
          <a:ln w="444500" cap="sq">
            <a:solidFill>
              <a:srgbClr val="000000"/>
            </a:solidFill>
          </a:ln>
          <a:effectLst>
            <a:outerShdw blurRad="254000" dist="190500" dir="2700000" sy="90000" algn="bl" rotWithShape="0">
              <a:srgbClr val="000000">
                <a:alpha val="40000"/>
              </a:srgbClr>
            </a:outerShdw>
          </a:effectLst>
        </p:spPr>
      </p:pic>
    </p:spTree>
  </p:cSld>
  <p:clrMapOvr>
    <a:masterClrMapping/>
  </p:clrMapOvr>
  <p:transition advTm="521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wi-the-eastern-front-1-thumb1.jpg"/>
          <p:cNvPicPr>
            <a:picLocks noGrp="1" noChangeAspect="1"/>
          </p:cNvPicPr>
          <p:nvPr>
            <p:ph idx="1"/>
          </p:nvPr>
        </p:nvPicPr>
        <p:blipFill>
          <a:blip r:embed="rId2"/>
          <a:stretch>
            <a:fillRect/>
          </a:stretch>
        </p:blipFill>
        <p:spPr>
          <a:xfrm>
            <a:off x="704850" y="714375"/>
            <a:ext cx="7747000" cy="4929188"/>
          </a:xfrm>
          <a:effectLst>
            <a:outerShdw blurRad="292100" dist="139700" dir="2700000" algn="tl" rotWithShape="0">
              <a:srgbClr val="333333">
                <a:alpha val="65000"/>
              </a:srgbClr>
            </a:outerShdw>
          </a:effectLst>
        </p:spPr>
      </p:pic>
    </p:spTree>
  </p:cSld>
  <p:clrMapOvr>
    <a:masterClrMapping/>
  </p:clrMapOvr>
  <p:transition advTm="514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WI buddies.jpg"/>
          <p:cNvPicPr>
            <a:picLocks noGrp="1" noChangeAspect="1"/>
          </p:cNvPicPr>
          <p:nvPr>
            <p:ph idx="1"/>
          </p:nvPr>
        </p:nvPicPr>
        <p:blipFill>
          <a:blip r:embed="rId2" cstate="print"/>
          <a:stretch>
            <a:fillRect/>
          </a:stretch>
        </p:blipFill>
        <p:spPr>
          <a:xfrm>
            <a:off x="714348" y="500042"/>
            <a:ext cx="7552588" cy="5669883"/>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advTm="5242"/>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1017</TotalTime>
  <Words>759</Words>
  <Application>Microsoft Office PowerPoint</Application>
  <PresentationFormat>On-screen Show (4:3)</PresentationFormat>
  <Paragraphs>96</Paragraphs>
  <Slides>30</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SimHei</vt:lpstr>
      <vt:lpstr>Antique Olive Compact</vt:lpstr>
      <vt:lpstr>Arial</vt:lpstr>
      <vt:lpstr>Calibri</vt:lpstr>
      <vt:lpstr>Calibri Light</vt:lpstr>
      <vt:lpstr>Constantia</vt:lpstr>
      <vt:lpstr>Wingdings 2</vt:lpstr>
      <vt:lpstr>Office Theme</vt:lpstr>
      <vt:lpstr>WWI  THE GREAT WAR</vt:lpstr>
      <vt:lpstr>Learning goals:</vt:lpstr>
      <vt:lpstr>Minds-on</vt:lpstr>
      <vt:lpstr>The Story of Casey</vt:lpstr>
      <vt:lpstr>World War I through images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Real Face of War...</vt:lpstr>
      <vt:lpstr>The MAIN causes of WWI</vt:lpstr>
      <vt:lpstr>The MAIN Causes of WWI </vt:lpstr>
      <vt:lpstr>Now for some more background</vt:lpstr>
      <vt:lpstr>M - Militarism</vt:lpstr>
      <vt:lpstr>A – Alliances System</vt:lpstr>
      <vt:lpstr>Pre-WWI Map of Europe  </vt:lpstr>
      <vt:lpstr>A Comic Look at how Alliances work...</vt:lpstr>
      <vt:lpstr>I = Imperialism</vt:lpstr>
      <vt:lpstr>N = Nationalism</vt:lpstr>
      <vt:lpstr>The spark that started the War</vt:lpstr>
      <vt:lpstr>The Assassination…June 28th, 1914</vt:lpstr>
      <vt:lpstr>Assassination Cont’d </vt:lpstr>
      <vt:lpstr>The ‘war to end all wars’ begins… the world would never be the same.</vt:lpstr>
      <vt:lpstr>The Early War</vt:lpstr>
      <vt:lpstr>The Alliance System Deploys</vt:lpstr>
      <vt:lpstr>Strategies of War</vt:lpstr>
      <vt:lpstr>Stalemate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WWI  THE GREAT WAR</dc:title>
  <dc:creator>Owner</dc:creator>
  <cp:lastModifiedBy>David Harrison</cp:lastModifiedBy>
  <cp:revision>88</cp:revision>
  <dcterms:created xsi:type="dcterms:W3CDTF">2008-02-09T17:26:53Z</dcterms:created>
  <dcterms:modified xsi:type="dcterms:W3CDTF">2014-09-10T18:17:54Z</dcterms:modified>
</cp:coreProperties>
</file>