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12"/>
  </p:notesMasterIdLst>
  <p:sldIdLst>
    <p:sldId id="256" r:id="rId2"/>
    <p:sldId id="258" r:id="rId3"/>
    <p:sldId id="293" r:id="rId4"/>
    <p:sldId id="260" r:id="rId5"/>
    <p:sldId id="279" r:id="rId6"/>
    <p:sldId id="277" r:id="rId7"/>
    <p:sldId id="278" r:id="rId8"/>
    <p:sldId id="280" r:id="rId9"/>
    <p:sldId id="262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15F45C-75EB-4A19-9CD4-1F5F9C374990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AA7E03-419D-4804-BB15-BB42C574C5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952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smtClean="0"/>
              <a:t>Volunteers in the beginning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Mention many saw themselves as British, parents are British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Small force, tremendous growth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3000 men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3122B1-C7D5-45A3-8EEF-C76990C4EE89}" type="slidenum">
              <a:rPr lang="en-CA"/>
              <a:pPr>
                <a:spcBef>
                  <a:spcPct val="0"/>
                </a:spcBef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54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smtClean="0"/>
              <a:t>The machine gun led to this change in warfare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Schlieffen Plan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Stalemate: war of attrition</a:t>
            </a:r>
            <a:endParaRPr lang="en-CA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2FBC37-FC30-4B76-A77B-B818EE911967}" type="slidenum">
              <a:rPr lang="en-CA"/>
              <a:pPr>
                <a:spcBef>
                  <a:spcPct val="0"/>
                </a:spcBef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74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smtClean="0"/>
              <a:t>Ask them if they see any faults with this type of warfare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Artillery soften enemy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Endless charges on highly defensible position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Why do you think it would be hard to gain ground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Talk about effect artillery had on land conditions and problems that came from them: mud, etc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Counter-attack</a:t>
            </a:r>
            <a:endParaRPr lang="en-CA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CC7793-BD81-461D-BEA1-0AE9F278D4A0}" type="slidenum">
              <a:rPr lang="en-CA"/>
              <a:pPr>
                <a:spcBef>
                  <a:spcPct val="0"/>
                </a:spcBef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45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/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/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31C34-E867-482B-9C83-7C1E8D3C2321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EE13-4FFD-4A15-8499-9896045395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136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3C69-BE85-44D4-B770-CA5C0410F9EF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575" y="6181725"/>
            <a:ext cx="5337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82E0F-AA91-4423-AB56-CFC67D70308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25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3022F-60B4-49AE-9618-68B9021E7BD9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C32F-44A5-471E-8E6A-2FD1AA740D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72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200" y="8604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288" y="298608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9A4A-9580-447D-98F0-123D9502F307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B589-5115-44DD-AFC4-9FACA7CE3B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298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4515-60E3-494D-AE70-93654A3F3894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1EEF-D1E1-416A-9081-4C55AFF785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484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4200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288" y="28797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/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anchor="b"/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5913-3125-46E4-B675-58F9DF83E698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2AD8-713C-47E3-84CF-3809093BCED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19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anchor="b"/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/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1B26-250E-4432-80E2-3589431527E3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16B3-5712-4D68-BA0C-59DD632FBE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65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1AEB-A229-4D2F-8F8E-B57F1CCACEBB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4AAF4-A789-4D31-8C05-B60A2929025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0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3DD06-E2C5-4240-B8DF-9AEF643DF365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8A88-A3BA-4556-8D01-24B4B78B261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157C5-0EB0-403B-B6B4-79C9DE66DEF8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9AA6-48FA-48FB-A787-A6AED643AF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071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/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/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3975-0EF8-43AA-8546-6DF10A51277E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E7727-1320-4E5C-A1FE-1B3C56EB28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779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0661-4A31-4B3D-B561-068D672D2B4C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3F64-A739-49D3-8324-B457183083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47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7D5EE-84D5-4B05-8486-BEC48C36505A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FB79C-D506-4CC5-840B-4EE85932F0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94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D4C2-294D-4A77-AF10-DC4CC7D4EEF8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38A1A-4C76-40A8-A830-CD90EF72A7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443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5993-1A61-46FE-8BFC-317364820C05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7E16-B64D-40B4-AF35-1AF2399C42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1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4DCD-7383-48F1-9B97-3157E31E2B78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D943-B38B-4F30-989A-100865C60C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9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4375" y="6181725"/>
            <a:ext cx="717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6E1FA-3FE7-483E-AECA-20945437B6C1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7563" y="6181725"/>
            <a:ext cx="37068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813" y="6181725"/>
            <a:ext cx="304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9DD92-5A77-4D65-BC89-9B854F9DA6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85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563" y="595313"/>
            <a:ext cx="7512050" cy="1312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563" y="2060575"/>
            <a:ext cx="7512050" cy="404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613" y="6178550"/>
            <a:ext cx="128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1F444DC-AAD7-4300-9F4C-0A9B168F9E9C}" type="datetimeFigureOut">
              <a:rPr lang="en-CA"/>
              <a:pPr>
                <a:defRPr/>
              </a:pPr>
              <a:t>21/02/2014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7563" y="6178550"/>
            <a:ext cx="5624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6863" y="6178550"/>
            <a:ext cx="414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00" b="1" i="0" smtClean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E6529DD-99FF-4245-A5A5-957F2F65EFE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83" r:id="rId9"/>
    <p:sldLayoutId id="2147483884" r:id="rId10"/>
    <p:sldLayoutId id="2147483878" r:id="rId11"/>
    <p:sldLayoutId id="2147483885" r:id="rId12"/>
    <p:sldLayoutId id="2147483879" r:id="rId13"/>
    <p:sldLayoutId id="2147483886" r:id="rId14"/>
    <p:sldLayoutId id="2147483880" r:id="rId15"/>
    <p:sldLayoutId id="2147483881" r:id="rId16"/>
    <p:sldLayoutId id="214748388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 pitchFamily="34" charset="0"/>
        <a:buChar char="•"/>
        <a:defRPr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 pitchFamily="34" charset="0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 pitchFamily="34" charset="0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 panose="020B0604020202020204" pitchFamily="34" charset="0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600" dirty="0" smtClean="0"/>
              <a:t>Canada Enters World War I</a:t>
            </a:r>
            <a:endParaRPr lang="en-CA" sz="86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buFont typeface="Arial"/>
              <a:buNone/>
              <a:defRPr/>
            </a:pPr>
            <a:endParaRPr lang="en-CA" sz="2800" b="1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buFont typeface="Arial"/>
              <a:buNone/>
              <a:defRPr/>
            </a:pPr>
            <a:r>
              <a:rPr lang="en-CA" sz="4000" b="1" dirty="0" smtClean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‘READY AYE READY!’</a:t>
            </a:r>
            <a:endParaRPr lang="en-CA" sz="4000" b="1" dirty="0">
              <a:solidFill>
                <a:srgbClr val="FF00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/>
                </a:solidFill>
              </a:rPr>
              <a:t>Trench Warfare</a:t>
            </a:r>
            <a:endParaRPr lang="en-CA" smtClean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4041162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en-US" b="1" smtClean="0"/>
              <a:t>No Man’s Land:</a:t>
            </a:r>
            <a:r>
              <a:rPr lang="en-US" smtClean="0"/>
              <a:t> land between the two trenches</a:t>
            </a:r>
          </a:p>
          <a:p>
            <a:pPr fontAlgn="auto">
              <a:buFont typeface="Arial"/>
              <a:buChar char="•"/>
              <a:defRPr/>
            </a:pPr>
            <a:r>
              <a:rPr lang="en-US" b="1" smtClean="0"/>
              <a:t>Over the top</a:t>
            </a:r>
            <a:r>
              <a:rPr lang="en-US" smtClean="0"/>
              <a:t>: infantry rising out of their trenches to assault the enemy</a:t>
            </a:r>
            <a:endParaRPr lang="en-US" b="1" smtClean="0"/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Artillery preceded any assault to soften up enemy defense</a:t>
            </a:r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Then the men would go “</a:t>
            </a:r>
            <a:r>
              <a:rPr lang="en-US" b="1" smtClean="0"/>
              <a:t>over the top</a:t>
            </a:r>
            <a:r>
              <a:rPr lang="en-US" smtClean="0"/>
              <a:t>” and charge across </a:t>
            </a:r>
            <a:r>
              <a:rPr lang="en-US" b="1" smtClean="0"/>
              <a:t>No Man’s Land </a:t>
            </a:r>
            <a:endParaRPr lang="en-US" smtClean="0"/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goal was to capture and hold the enemies’ trenches</a:t>
            </a:r>
            <a:endParaRPr lang="en-CA" smtClean="0"/>
          </a:p>
          <a:p>
            <a:pPr fontAlgn="auto">
              <a:buFont typeface="Arial"/>
              <a:buChar char="•"/>
              <a:defRPr/>
            </a:pP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</a:rPr>
              <a:t>Learning Goals</a:t>
            </a:r>
            <a:endParaRPr lang="en-CA" sz="3600" b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71712" y="2060898"/>
            <a:ext cx="8492776" cy="4041162"/>
          </a:xfrm>
        </p:spPr>
        <p:txBody>
          <a:bodyPr/>
          <a:lstStyle/>
          <a:p>
            <a:pPr fontAlgn="auto">
              <a:buFont typeface="Wingdings 2" panose="05020102010507070707" pitchFamily="18" charset="2"/>
              <a:buNone/>
              <a:defRPr/>
            </a:pPr>
            <a:r>
              <a:rPr lang="en-US" sz="3000" dirty="0" smtClean="0"/>
              <a:t>By the end of this lesson, students will be able to:</a:t>
            </a:r>
          </a:p>
          <a:p>
            <a:pPr fontAlgn="auto">
              <a:buFont typeface="Arial"/>
              <a:buChar char="•"/>
              <a:defRPr/>
            </a:pPr>
            <a:r>
              <a:rPr lang="en-US" sz="3000" i="1" dirty="0" smtClean="0"/>
              <a:t>assess strength of Canada’s armed forces at the start of World War I</a:t>
            </a:r>
          </a:p>
          <a:p>
            <a:pPr fontAlgn="auto">
              <a:buFont typeface="Arial"/>
              <a:buChar char="•"/>
              <a:defRPr/>
            </a:pPr>
            <a:r>
              <a:rPr lang="en-US" sz="3000" i="1" dirty="0" smtClean="0"/>
              <a:t>Describe the Canadian Government’s role in preparing Canada for war</a:t>
            </a:r>
          </a:p>
          <a:p>
            <a:pPr fontAlgn="auto">
              <a:buFont typeface="Arial"/>
              <a:buChar char="•"/>
              <a:defRPr/>
            </a:pPr>
            <a:endParaRPr lang="en-US" sz="3000" i="1" dirty="0" smtClean="0"/>
          </a:p>
          <a:p>
            <a:pPr fontAlgn="auto">
              <a:buFont typeface="Arial"/>
              <a:buChar char="•"/>
              <a:defRPr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4400" dirty="0" smtClean="0"/>
              <a:t>Part I: recruitment</a:t>
            </a:r>
            <a:endParaRPr lang="en-CA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9150" y="5103813"/>
            <a:ext cx="7510463" cy="99853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>
                    <a:lumMod val="85000"/>
                  </a:schemeClr>
                </a:solidFill>
              </a:rPr>
              <a:t>Raising an army</a:t>
            </a:r>
            <a:endParaRPr lang="en-CA" sz="3600" b="1" dirty="0" smtClean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539553" y="2060898"/>
            <a:ext cx="3963868" cy="4031331"/>
          </a:xfrm>
        </p:spPr>
        <p:txBody>
          <a:bodyPr>
            <a:normAutofit fontScale="9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2000" b="1" dirty="0" smtClean="0"/>
              <a:t>At the start of the war, Canada had a </a:t>
            </a:r>
            <a:r>
              <a:rPr lang="en-US" sz="2000" dirty="0" smtClean="0"/>
              <a:t>small standing (regular, professional) army</a:t>
            </a:r>
          </a:p>
          <a:p>
            <a:pPr fontAlgn="auto">
              <a:buFont typeface="Arial"/>
              <a:buChar char="•"/>
              <a:defRPr/>
            </a:pPr>
            <a:r>
              <a:rPr lang="en-US" sz="2000" dirty="0" smtClean="0"/>
              <a:t>Sam Hughes</a:t>
            </a:r>
            <a:r>
              <a:rPr lang="en-US" sz="2000" b="1" dirty="0" smtClean="0"/>
              <a:t>, the minister of Militia and Defense, was given the challenge of creating and training an overseas army</a:t>
            </a:r>
          </a:p>
          <a:p>
            <a:pPr fontAlgn="auto">
              <a:buFont typeface="Arial"/>
              <a:buChar char="•"/>
              <a:defRPr/>
            </a:pPr>
            <a:r>
              <a:rPr lang="en-US" sz="2000" b="1" dirty="0" smtClean="0"/>
              <a:t>over </a:t>
            </a:r>
            <a:r>
              <a:rPr lang="en-US" sz="2000" dirty="0" smtClean="0"/>
              <a:t>32,000</a:t>
            </a:r>
            <a:r>
              <a:rPr lang="en-US" sz="2000" b="1" dirty="0" smtClean="0"/>
              <a:t> men volunteered in the first few months!!!</a:t>
            </a:r>
          </a:p>
          <a:p>
            <a:pPr fontAlgn="auto">
              <a:buFont typeface="Arial"/>
              <a:buChar char="•"/>
              <a:defRPr/>
            </a:pPr>
            <a:r>
              <a:rPr lang="en-US" sz="2000" b="1" dirty="0" smtClean="0"/>
              <a:t>They did basic training at </a:t>
            </a:r>
            <a:r>
              <a:rPr lang="en-US" sz="2000" u="sng" dirty="0" smtClean="0"/>
              <a:t>camp </a:t>
            </a:r>
            <a:r>
              <a:rPr lang="en-US" sz="2000" u="sng" dirty="0" err="1" smtClean="0"/>
              <a:t>valcartier</a:t>
            </a:r>
            <a:r>
              <a:rPr lang="en-US" sz="2000" u="sng" dirty="0" smtClean="0"/>
              <a:t> </a:t>
            </a:r>
            <a:r>
              <a:rPr lang="en-US" sz="2000" b="1" dirty="0" smtClean="0"/>
              <a:t>in Quebec</a:t>
            </a:r>
          </a:p>
          <a:p>
            <a:pPr fontAlgn="auto">
              <a:buFont typeface="Arial"/>
              <a:buChar char="•"/>
              <a:defRPr/>
            </a:pPr>
            <a:r>
              <a:rPr lang="en-US" sz="2000" b="1" dirty="0" smtClean="0"/>
              <a:t>Hughes did a great job getting Canada’s army together, but…</a:t>
            </a:r>
          </a:p>
          <a:p>
            <a:pPr marL="0" indent="0" fontAlgn="auto">
              <a:buFont typeface="Arial"/>
              <a:buNone/>
              <a:defRPr/>
            </a:pPr>
            <a:endParaRPr lang="en-CA" sz="2000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5" y="1844675"/>
            <a:ext cx="3111500" cy="395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 2 2"/>
          <p:cNvSpPr/>
          <p:nvPr/>
        </p:nvSpPr>
        <p:spPr>
          <a:xfrm>
            <a:off x="5443538" y="0"/>
            <a:ext cx="3489325" cy="3284538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/>
              <a:t>“Sir Sham Shoes”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386388" y="3868738"/>
            <a:ext cx="3529012" cy="278130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/>
              <a:t>The Ross Rifle</a:t>
            </a:r>
          </a:p>
        </p:txBody>
      </p:sp>
      <p:sp>
        <p:nvSpPr>
          <p:cNvPr id="5" name="Explosion 2 4"/>
          <p:cNvSpPr/>
          <p:nvPr/>
        </p:nvSpPr>
        <p:spPr>
          <a:xfrm>
            <a:off x="3032125" y="2609850"/>
            <a:ext cx="4824413" cy="25415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b="1" dirty="0"/>
              <a:t>Fired in 1916 for ‘Insubordination</a:t>
            </a:r>
            <a:r>
              <a:rPr lang="en-CA" dirty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96077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3600" b="1" dirty="0" smtClean="0"/>
              <a:t>CAMP VALCARTIER, </a:t>
            </a:r>
            <a:r>
              <a:rPr lang="en-CA" sz="3600" b="1" dirty="0" err="1" smtClean="0"/>
              <a:t>qUE</a:t>
            </a:r>
            <a:endParaRPr lang="en-CA" sz="3600" b="1" dirty="0"/>
          </a:p>
        </p:txBody>
      </p:sp>
      <p:pic>
        <p:nvPicPr>
          <p:cNvPr id="60418" name="Picture 2" descr="http://upload.wikimedia.org/wikipedia/commons/f/f7/Valcartier_-_Section_of_the_C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83431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3600" b="1" dirty="0" smtClean="0"/>
              <a:t>Hopes and dreams</a:t>
            </a:r>
            <a:endParaRPr lang="en-CA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9750" y="2060575"/>
            <a:ext cx="3963988" cy="4032250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At the start of the war Canada was experiencing a </a:t>
            </a:r>
            <a:r>
              <a:rPr lang="en-CA" sz="1800" dirty="0" smtClean="0">
                <a:solidFill>
                  <a:schemeClr val="tx1"/>
                </a:solidFill>
              </a:rPr>
              <a:t>slowdown in the economy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Also a </a:t>
            </a:r>
            <a:r>
              <a:rPr lang="en-CA" sz="1800" dirty="0" smtClean="0">
                <a:solidFill>
                  <a:schemeClr val="tx1"/>
                </a:solidFill>
              </a:rPr>
              <a:t>high unemployment </a:t>
            </a:r>
            <a:r>
              <a:rPr lang="en-CA" sz="1800" b="1" dirty="0" smtClean="0">
                <a:solidFill>
                  <a:schemeClr val="tx1"/>
                </a:solidFill>
              </a:rPr>
              <a:t>rate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Many Canadians eager to enter the war as paid soldiers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Some dreamed of </a:t>
            </a:r>
            <a:r>
              <a:rPr lang="en-CA" sz="1800" dirty="0" smtClean="0">
                <a:solidFill>
                  <a:schemeClr val="tx1"/>
                </a:solidFill>
              </a:rPr>
              <a:t>medals, honour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Others hoped to </a:t>
            </a:r>
            <a:r>
              <a:rPr lang="en-CA" sz="1800" dirty="0" smtClean="0">
                <a:solidFill>
                  <a:schemeClr val="tx1"/>
                </a:solidFill>
              </a:rPr>
              <a:t>see new parts of the world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>
                <a:solidFill>
                  <a:schemeClr val="tx1"/>
                </a:solidFill>
              </a:rPr>
              <a:t>All thought they would be </a:t>
            </a:r>
            <a:r>
              <a:rPr lang="en-CA" sz="1800" dirty="0" smtClean="0">
                <a:solidFill>
                  <a:schemeClr val="tx1"/>
                </a:solidFill>
              </a:rPr>
              <a:t>home by Christmas…</a:t>
            </a:r>
            <a:endParaRPr lang="en-CA" sz="1800" dirty="0">
              <a:solidFill>
                <a:schemeClr val="tx1"/>
              </a:solidFill>
            </a:endParaRPr>
          </a:p>
        </p:txBody>
      </p:sp>
      <p:pic>
        <p:nvPicPr>
          <p:cNvPr id="59394" name="Picture 2" descr="http://www.todayifoundout.com/wp-content/uploads/2010/01/WWI-sce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36268" cy="3309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3600" b="1" dirty="0" smtClean="0"/>
              <a:t>Government involvement</a:t>
            </a:r>
            <a:endParaRPr lang="en-CA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4107884" cy="4031330"/>
          </a:xfrm>
        </p:spPr>
        <p:txBody>
          <a:bodyPr>
            <a:no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CA" sz="1800" b="1" dirty="0" smtClean="0"/>
              <a:t>When Britain declared war on Germany, </a:t>
            </a:r>
            <a:r>
              <a:rPr lang="en-CA" sz="1800" dirty="0" smtClean="0"/>
              <a:t>Canada was automatically at war</a:t>
            </a:r>
            <a:r>
              <a:rPr lang="en-CA" sz="1800" b="1" dirty="0" smtClean="0"/>
              <a:t>!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/>
              <a:t>The Canadian government quickly passed the </a:t>
            </a:r>
            <a:r>
              <a:rPr lang="en-CA" sz="1800" dirty="0" smtClean="0"/>
              <a:t>War Measures Act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/>
              <a:t>This law gave it </a:t>
            </a:r>
            <a:r>
              <a:rPr lang="en-CA" sz="1800" dirty="0" smtClean="0"/>
              <a:t>control</a:t>
            </a:r>
            <a:r>
              <a:rPr lang="en-CA" sz="1800" b="1" dirty="0" smtClean="0"/>
              <a:t> over virtually everything!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/>
              <a:t>Transportation, manufacturing, immigration, civil rights were all strictly controlled</a:t>
            </a:r>
          </a:p>
          <a:p>
            <a:pPr fontAlgn="auto">
              <a:buFont typeface="Arial"/>
              <a:buChar char="•"/>
              <a:defRPr/>
            </a:pPr>
            <a:r>
              <a:rPr lang="en-CA" sz="1800" b="1" dirty="0" smtClean="0"/>
              <a:t>This is known as ‘</a:t>
            </a:r>
            <a:r>
              <a:rPr lang="en-CA" sz="1800" dirty="0" smtClean="0"/>
              <a:t>total war</a:t>
            </a:r>
            <a:r>
              <a:rPr lang="en-CA" sz="1800" b="1" dirty="0" smtClean="0"/>
              <a:t>’</a:t>
            </a:r>
            <a:endParaRPr lang="en-CA" sz="1800" b="1" dirty="0"/>
          </a:p>
        </p:txBody>
      </p:sp>
      <p:pic>
        <p:nvPicPr>
          <p:cNvPr id="61442" name="Picture 2" descr="http://2.bp.blogspot.com/-58fYFKeBkNg/T1j20IUToeI/AAAAAAAAA74/048VRGvNdyA/s1600/all-for-the-empires-defence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7913"/>
            <a:ext cx="3963987" cy="345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upload.wikimedia.org/wikipedia/commons/thumb/c/c4/The_Empire_Needs_Men_WWI.jpg/250px-The_Empire_Needs_Men_W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81163"/>
            <a:ext cx="32448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sz="3600" b="1" dirty="0" smtClean="0"/>
              <a:t>The ‘Canadian expeditionary force’ (CEF)</a:t>
            </a:r>
            <a:endParaRPr lang="en-CA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4041162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en-CA" sz="2000" b="1" dirty="0" smtClean="0"/>
              <a:t>Once Canadian troops were sent to England, they were put under the command of </a:t>
            </a:r>
            <a:r>
              <a:rPr lang="en-CA" sz="2000" dirty="0" smtClean="0"/>
              <a:t>British Generals</a:t>
            </a:r>
          </a:p>
          <a:p>
            <a:pPr fontAlgn="auto">
              <a:buFont typeface="Arial"/>
              <a:buChar char="•"/>
              <a:defRPr/>
            </a:pPr>
            <a:r>
              <a:rPr lang="en-CA" sz="2000" b="1" dirty="0" smtClean="0"/>
              <a:t>These troops were said to be ‘unprepared, lacking discipline, and in possession of faulty equipment…’ – not a great start!!!</a:t>
            </a:r>
          </a:p>
          <a:p>
            <a:pPr fontAlgn="auto">
              <a:buFont typeface="Arial"/>
              <a:buChar char="•"/>
              <a:defRPr/>
            </a:pPr>
            <a:r>
              <a:rPr lang="en-CA" sz="2000" b="1" dirty="0" smtClean="0"/>
              <a:t>Canadian troops arrived during the </a:t>
            </a:r>
            <a:r>
              <a:rPr lang="en-CA" sz="2000" dirty="0" smtClean="0"/>
              <a:t>rainy season </a:t>
            </a:r>
            <a:r>
              <a:rPr lang="en-CA" sz="2000" b="1" dirty="0" smtClean="0"/>
              <a:t>in England – it rained for 89 of the first 120 days !</a:t>
            </a:r>
          </a:p>
          <a:p>
            <a:pPr fontAlgn="auto">
              <a:buFont typeface="Arial"/>
              <a:buChar char="•"/>
              <a:defRPr/>
            </a:pPr>
            <a:r>
              <a:rPr lang="en-CA" sz="2000" dirty="0" smtClean="0"/>
              <a:t>Morale and enthusiasm were very low </a:t>
            </a:r>
            <a:r>
              <a:rPr lang="en-CA" sz="2000" b="1" dirty="0" smtClean="0"/>
              <a:t>during the first several months, troops were bored and discouraged – hungry for battle action!</a:t>
            </a:r>
          </a:p>
          <a:p>
            <a:pPr fontAlgn="auto">
              <a:buFont typeface="Arial"/>
              <a:buChar char="•"/>
              <a:defRPr/>
            </a:pPr>
            <a:r>
              <a:rPr lang="en-CA" sz="2000" b="1" dirty="0" smtClean="0"/>
              <a:t>In 1915, Canadians would be selected for our first test in Belgium at the </a:t>
            </a:r>
            <a:r>
              <a:rPr lang="en-CA" sz="2000" dirty="0" smtClean="0"/>
              <a:t>Battle of Ypres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1"/>
                </a:solidFill>
              </a:rPr>
              <a:t>Stalemate</a:t>
            </a:r>
            <a:endParaRPr lang="en-CA" smtClean="0">
              <a:solidFill>
                <a:schemeClr val="accent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4041162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en-US" smtClean="0"/>
              <a:t>In the beginning of the war, the Germans experienced great success against  the French and English forces</a:t>
            </a:r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However, the German advance was stalled</a:t>
            </a:r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As a result, both sides dug in and began building trenches</a:t>
            </a:r>
          </a:p>
          <a:p>
            <a:pPr fontAlgn="auto">
              <a:buFont typeface="Arial"/>
              <a:buChar char="•"/>
              <a:defRPr/>
            </a:pPr>
            <a:r>
              <a:rPr lang="en-US" smtClean="0"/>
              <a:t>A 1000 kilometres of trenches and fortifications stretched across Europe and this became known as the </a:t>
            </a:r>
            <a:r>
              <a:rPr lang="en-US" b="1" smtClean="0"/>
              <a:t>West Front</a:t>
            </a:r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1686</TotalTime>
  <Words>572</Words>
  <Application>Microsoft Office PowerPoint</Application>
  <PresentationFormat>On-screen Show (4:3)</PresentationFormat>
  <Paragraphs>64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Century Gothic</vt:lpstr>
      <vt:lpstr>Mesh</vt:lpstr>
      <vt:lpstr>Canada Enters World War I</vt:lpstr>
      <vt:lpstr>Learning Goals</vt:lpstr>
      <vt:lpstr>Part I: recruitment</vt:lpstr>
      <vt:lpstr>Raising an army</vt:lpstr>
      <vt:lpstr>CAMP VALCARTIER, qUE</vt:lpstr>
      <vt:lpstr>Hopes and dreams</vt:lpstr>
      <vt:lpstr>Government involvement</vt:lpstr>
      <vt:lpstr>The ‘Canadian expeditionary force’ (CEF)</vt:lpstr>
      <vt:lpstr>Stalemate</vt:lpstr>
      <vt:lpstr>Trench Warfare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Enters World War I</dc:title>
  <dc:creator>Settimo</dc:creator>
  <cp:lastModifiedBy>Harrison's</cp:lastModifiedBy>
  <cp:revision>156</cp:revision>
  <dcterms:created xsi:type="dcterms:W3CDTF">2013-02-05T23:19:21Z</dcterms:created>
  <dcterms:modified xsi:type="dcterms:W3CDTF">2014-02-21T15:45:39Z</dcterms:modified>
</cp:coreProperties>
</file>